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550" r:id="rId4"/>
    <p:sldId id="551" r:id="rId5"/>
    <p:sldId id="552" r:id="rId6"/>
    <p:sldId id="553" r:id="rId7"/>
    <p:sldId id="554" r:id="rId8"/>
    <p:sldId id="555" r:id="rId9"/>
    <p:sldId id="556" r:id="rId10"/>
    <p:sldId id="563" r:id="rId11"/>
    <p:sldId id="564" r:id="rId12"/>
    <p:sldId id="573" r:id="rId13"/>
    <p:sldId id="565" r:id="rId14"/>
    <p:sldId id="575" r:id="rId15"/>
    <p:sldId id="568" r:id="rId16"/>
    <p:sldId id="569" r:id="rId17"/>
    <p:sldId id="570" r:id="rId18"/>
    <p:sldId id="576" r:id="rId19"/>
    <p:sldId id="257" r:id="rId20"/>
    <p:sldId id="580" r:id="rId21"/>
    <p:sldId id="597" r:id="rId22"/>
    <p:sldId id="598" r:id="rId23"/>
    <p:sldId id="599" r:id="rId24"/>
    <p:sldId id="600" r:id="rId25"/>
    <p:sldId id="615" r:id="rId26"/>
    <p:sldId id="601" r:id="rId27"/>
    <p:sldId id="614" r:id="rId28"/>
    <p:sldId id="582" r:id="rId29"/>
    <p:sldId id="579" r:id="rId30"/>
    <p:sldId id="596" r:id="rId3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DejaVu Sans" panose="020B0603030804020204" pitchFamily="34" charset="0"/>
      <p:regular r:id="rId44"/>
      <p:bold r:id="rId45"/>
      <p:italic r:id="rId46"/>
      <p:boldItalic r:id="rId47"/>
    </p:embeddedFont>
    <p:embeddedFont>
      <p:font typeface="Inconsolata" panose="020B0609030003000000" pitchFamily="49" charset="0"/>
      <p:regular r:id="rId48"/>
    </p:embeddedFont>
    <p:embeddedFont>
      <p:font typeface="Lato" panose="020F0502020204030203" pitchFamily="34" charset="0"/>
      <p:regular r:id="rId49"/>
      <p:bold r:id="rId50"/>
      <p:italic r:id="rId51"/>
      <p:boldItalic r:id="rId52"/>
    </p:embeddedFont>
    <p:embeddedFont>
      <p:font typeface="Lato Black" panose="020F0502020204030203" pitchFamily="34" charset="0"/>
      <p:bold r:id="rId53"/>
      <p:boldItalic r:id="rId54"/>
    </p:embeddedFont>
    <p:embeddedFont>
      <p:font typeface="Lato Hairline" panose="020F0502020204030203" pitchFamily="34" charset="0"/>
      <p:regular r:id="rId55"/>
      <p:italic r:id="rId56"/>
    </p:embeddedFont>
    <p:embeddedFont>
      <p:font typeface="Lato Heavy" panose="020F0502020204030203" pitchFamily="34" charset="0"/>
      <p:bold r:id="rId57"/>
      <p:boldItalic r:id="rId58"/>
    </p:embeddedFont>
    <p:embeddedFont>
      <p:font typeface="Lato Light" panose="020F0502020204030203" pitchFamily="34" charset="0"/>
      <p:regular r:id="rId59"/>
      <p:italic r:id="rId60"/>
    </p:embeddedFont>
    <p:embeddedFont>
      <p:font typeface="Lato Semibold" panose="020F0502020204030203" pitchFamily="34" charset="0"/>
      <p:bold r:id="rId61"/>
      <p:boldItalic r:id="rId62"/>
    </p:embeddedFont>
    <p:embeddedFont>
      <p:font typeface="Marcellus SC" panose="020E0602050203020307" pitchFamily="34" charset="0"/>
      <p:regular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  <p:embeddedFont>
      <p:font typeface="Trebuchet MS" panose="020B060302020202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Bit Manipulation" id="{262D39B8-1B04-47B5-B397-CFF80E4C15F7}">
          <p14:sldIdLst>
            <p14:sldId id="258"/>
            <p14:sldId id="550"/>
            <p14:sldId id="551"/>
            <p14:sldId id="552"/>
            <p14:sldId id="553"/>
            <p14:sldId id="554"/>
            <p14:sldId id="555"/>
            <p14:sldId id="556"/>
            <p14:sldId id="563"/>
            <p14:sldId id="564"/>
            <p14:sldId id="573"/>
            <p14:sldId id="565"/>
            <p14:sldId id="575"/>
            <p14:sldId id="568"/>
            <p14:sldId id="569"/>
            <p14:sldId id="570"/>
            <p14:sldId id="576"/>
          </p14:sldIdLst>
        </p14:section>
        <p14:section name="Fractional Encoding" id="{81603AF8-D11E-42E4-8501-7502C1432EF9}">
          <p14:sldIdLst>
            <p14:sldId id="257"/>
            <p14:sldId id="580"/>
            <p14:sldId id="597"/>
            <p14:sldId id="598"/>
            <p14:sldId id="599"/>
            <p14:sldId id="600"/>
            <p14:sldId id="615"/>
            <p14:sldId id="601"/>
            <p14:sldId id="614"/>
            <p14:sldId id="582"/>
            <p14:sldId id="579"/>
            <p14:sldId id="5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5DA5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font" Target="fonts/font31.fntdata"/><Relationship Id="rId68" Type="http://schemas.openxmlformats.org/officeDocument/2006/relationships/font" Target="fonts/font36.fntdata"/><Relationship Id="rId7" Type="http://schemas.openxmlformats.org/officeDocument/2006/relationships/slide" Target="slides/slide6.xml"/><Relationship Id="rId71" Type="http://schemas.openxmlformats.org/officeDocument/2006/relationships/font" Target="fonts/font3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font" Target="fonts/font3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61" Type="http://schemas.openxmlformats.org/officeDocument/2006/relationships/font" Target="fonts/font2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font" Target="fonts/font3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font" Target="fonts/font32.fntdata"/><Relationship Id="rId69" Type="http://schemas.openxmlformats.org/officeDocument/2006/relationships/font" Target="fonts/font37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openxmlformats.org/officeDocument/2006/relationships/font" Target="fonts/font35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Relationship Id="rId70" Type="http://schemas.openxmlformats.org/officeDocument/2006/relationships/font" Target="fonts/font3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729AB-B77D-48AE-AA10-D1BD2B4D03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37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bias is 1023</a:t>
            </a:r>
          </a:p>
          <a:p>
            <a:r>
              <a:rPr lang="en-US" dirty="0"/>
              <a:t>Half bias is 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21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824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</a:t>
            </a:r>
            <a:r>
              <a:rPr lang="en-US" baseline="0" dirty="0"/>
              <a:t> places after the binary point are 1/2s, 1/4</a:t>
            </a:r>
            <a:r>
              <a:rPr lang="en-US" baseline="30000" dirty="0"/>
              <a:t>th</a:t>
            </a:r>
            <a:r>
              <a:rPr lang="en-US" baseline="0" dirty="0"/>
              <a:t>s, 1/8ths, etc.</a:t>
            </a:r>
            <a:endParaRPr lang="en-US" dirty="0"/>
          </a:p>
          <a:p>
            <a:r>
              <a:rPr lang="en-US" dirty="0"/>
              <a:t>- with fixed point, the "split" between</a:t>
            </a:r>
            <a:r>
              <a:rPr lang="en-US" baseline="0" dirty="0"/>
              <a:t> whole number and fraction is stuck in place</a:t>
            </a:r>
          </a:p>
          <a:p>
            <a:r>
              <a:rPr lang="en-US" baseline="0" dirty="0"/>
              <a:t>- with floating point, that split is flexible</a:t>
            </a:r>
          </a:p>
          <a:p>
            <a:r>
              <a:rPr lang="en-US" baseline="0" dirty="0"/>
              <a:t>	- usually we need </a:t>
            </a:r>
            <a:r>
              <a:rPr lang="en-US" i="1" baseline="0" dirty="0"/>
              <a:t>either </a:t>
            </a:r>
            <a:r>
              <a:rPr lang="en-US" i="0" baseline="0" dirty="0"/>
              <a:t>accurate numbers near 0 </a:t>
            </a:r>
            <a:r>
              <a:rPr lang="en-US" i="1" baseline="0" dirty="0"/>
              <a:t>or</a:t>
            </a:r>
            <a:r>
              <a:rPr lang="en-US" i="0" baseline="0" dirty="0"/>
              <a:t> a large, but inaccurate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99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digit before the binary point is ALWAYS 1!</a:t>
            </a:r>
          </a:p>
          <a:p>
            <a:r>
              <a:rPr lang="en-US" dirty="0"/>
              <a:t>	-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except for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4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two zeroes,</a:t>
            </a:r>
            <a:r>
              <a:rPr lang="en-US" baseline="0" dirty="0"/>
              <a:t> and harder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549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two zeroes,</a:t>
            </a:r>
            <a:r>
              <a:rPr lang="en-US" baseline="0" dirty="0"/>
              <a:t> and harder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6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127?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785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digit before the binary point is ALWAYS 1!</a:t>
            </a:r>
          </a:p>
          <a:p>
            <a:r>
              <a:rPr lang="en-US" dirty="0"/>
              <a:t>	-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except for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941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decoding is the opposite: put 1. before the fraction, and subtract 127 from the exponent field to get the </a:t>
            </a:r>
            <a:r>
              <a:rPr lang="en-US"/>
              <a:t>signed</a:t>
            </a:r>
            <a:r>
              <a:rPr lang="en-US" baseline="0"/>
              <a:t> exponent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01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8" cy="5714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Data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Representation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DFC083-C138-46C7-9612-8ECDDEEAE2DE}"/>
              </a:ext>
            </a:extLst>
          </p:cNvPr>
          <p:cNvSpPr txBox="1">
            <a:spLocks/>
          </p:cNvSpPr>
          <p:nvPr/>
        </p:nvSpPr>
        <p:spPr>
          <a:xfrm>
            <a:off x="40344" y="3450835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II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9D676A-B80F-4D2C-8BEA-3C02E1DB24A7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shifting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2414"/>
            <a:ext cx="8763000" cy="533399"/>
          </a:xfrm>
        </p:spPr>
        <p:txBody>
          <a:bodyPr/>
          <a:lstStyle/>
          <a:p>
            <a:r>
              <a:rPr lang="en-US" dirty="0"/>
              <a:t>Besides AND, OR, and NOT, we can </a:t>
            </a:r>
            <a:r>
              <a:rPr lang="en-US" b="1" dirty="0"/>
              <a:t>move bits around, </a:t>
            </a:r>
            <a:r>
              <a:rPr lang="en-US" dirty="0"/>
              <a:t>too.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1793" y="1366599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7454" y="2157375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 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3116" y="294999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 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8777" y="3742611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 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437" y="4535229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 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3999" y="1372417"/>
            <a:ext cx="3181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shift these bits </a:t>
            </a:r>
            <a:r>
              <a:rPr lang="en-US" sz="2200" b="1" dirty="0"/>
              <a:t>left by 1</a:t>
            </a:r>
            <a:r>
              <a:rPr lang="mr-IN" sz="2200" b="1" dirty="0"/>
              <a:t>…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3999" y="2157375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stick a </a:t>
            </a:r>
            <a:r>
              <a:rPr lang="en-US" sz="2200" b="1" dirty="0"/>
              <a:t>0</a:t>
            </a:r>
            <a:r>
              <a:rPr lang="en-US" sz="2200" dirty="0"/>
              <a:t> at the bottom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039393" y="1825175"/>
            <a:ext cx="3065173" cy="364194"/>
            <a:chOff x="2039393" y="1438062"/>
            <a:chExt cx="3065173" cy="364194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333998" y="2993767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638801" y="2629573"/>
            <a:ext cx="3453258" cy="364194"/>
            <a:chOff x="1638801" y="2242460"/>
            <a:chExt cx="3453258" cy="36419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1638801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2033140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427479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2821818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3216157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3610496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4004835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399174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4787259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1288398" y="3433971"/>
            <a:ext cx="3802827" cy="364194"/>
            <a:chOff x="1288398" y="3046858"/>
            <a:chExt cx="3802827" cy="364194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1637967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2032306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2426645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2820984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3215323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3609662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004001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4398340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786425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1288398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07400" y="4207527"/>
            <a:ext cx="4197166" cy="371116"/>
            <a:chOff x="907400" y="3820414"/>
            <a:chExt cx="4197166" cy="371116"/>
          </a:xfrm>
        </p:grpSpPr>
        <p:cxnSp>
          <p:nvCxnSpPr>
            <p:cNvPr id="45" name="Straight Arrow Connector 44"/>
            <p:cNvCxnSpPr/>
            <p:nvPr/>
          </p:nvCxnSpPr>
          <p:spPr>
            <a:xfrm flipH="1">
              <a:off x="1651308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2045647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2439986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2834325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3228664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3623003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4017342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4411681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4799766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1250716" y="3827336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907400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333998" y="3752356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3998" y="4544974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AGAIN!!!!</a:t>
            </a:r>
          </a:p>
        </p:txBody>
      </p:sp>
    </p:spTree>
    <p:extLst>
      <p:ext uri="{BB962C8B-B14F-4D97-AF65-F5344CB8AC3E}">
        <p14:creationId xmlns:p14="http://schemas.microsoft.com/office/powerpoint/2010/main" val="17398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24" grpId="0"/>
      <p:bldP spid="59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rect Access Storage 10"/>
          <p:cNvSpPr/>
          <p:nvPr/>
        </p:nvSpPr>
        <p:spPr>
          <a:xfrm rot="16200000">
            <a:off x="360451" y="4038093"/>
            <a:ext cx="1341561" cy="117617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/>
          <a:lstStyle/>
          <a:p>
            <a:r>
              <a:rPr lang="en-US" dirty="0"/>
              <a:t>Left-shifting in C/Java                           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(animated)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09203"/>
            <a:ext cx="8763000" cy="2362199"/>
          </a:xfrm>
        </p:spPr>
        <p:txBody>
          <a:bodyPr>
            <a:normAutofit/>
          </a:bodyPr>
          <a:lstStyle/>
          <a:p>
            <a:r>
              <a:rPr lang="en-US" dirty="0"/>
              <a:t>C (and Java) use the &lt;&lt; operator for left shift</a:t>
            </a:r>
          </a:p>
          <a:p>
            <a:pPr marL="0" indent="0">
              <a:buNone/>
            </a:pP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 B = A &lt;&lt; 4;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B = A shifted left 4 bits</a:t>
            </a:r>
          </a:p>
          <a:p>
            <a:pPr marL="0" indent="0">
              <a:buNone/>
            </a:pPr>
            <a:endParaRPr lang="en-US" sz="2800" i="1" dirty="0">
              <a:solidFill>
                <a:schemeClr val="bg1">
                  <a:lumMod val="50000"/>
                </a:schemeClr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dirty="0"/>
              <a:t>If the bottom 4 bits of the result are now 0s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/>
              <a:t>what happened to the </a:t>
            </a:r>
            <a:r>
              <a:rPr lang="en-US" i="1" dirty="0"/>
              <a:t>top</a:t>
            </a:r>
            <a:r>
              <a:rPr lang="en-US" dirty="0"/>
              <a:t> 4 bits?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19317" y="3142058"/>
            <a:ext cx="6883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0000 0000 1111 1100 1101 1100 1111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3142058"/>
            <a:ext cx="100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01200" y="2828156"/>
            <a:ext cx="100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0000</a:t>
            </a:r>
          </a:p>
        </p:txBody>
      </p:sp>
      <p:sp>
        <p:nvSpPr>
          <p:cNvPr id="10" name="Direct Access Storage 9"/>
          <p:cNvSpPr/>
          <p:nvPr/>
        </p:nvSpPr>
        <p:spPr>
          <a:xfrm rot="16200000">
            <a:off x="472264" y="4149906"/>
            <a:ext cx="1117935" cy="1176172"/>
          </a:xfrm>
          <a:custGeom>
            <a:avLst/>
            <a:gdLst>
              <a:gd name="connsiteX0" fmla="*/ 1667 w 10000"/>
              <a:gd name="connsiteY0" fmla="*/ 0 h 10000"/>
              <a:gd name="connsiteX1" fmla="*/ 8333 w 10000"/>
              <a:gd name="connsiteY1" fmla="*/ 0 h 10000"/>
              <a:gd name="connsiteX2" fmla="*/ 10000 w 10000"/>
              <a:gd name="connsiteY2" fmla="*/ 5000 h 10000"/>
              <a:gd name="connsiteX3" fmla="*/ 8333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8333 w 10000"/>
              <a:gd name="connsiteY0" fmla="*/ 10000 h 10000"/>
              <a:gd name="connsiteX1" fmla="*/ 6666 w 10000"/>
              <a:gd name="connsiteY1" fmla="*/ 5000 h 10000"/>
              <a:gd name="connsiteX2" fmla="*/ 8333 w 10000"/>
              <a:gd name="connsiteY2" fmla="*/ 0 h 10000"/>
              <a:gd name="connsiteX0" fmla="*/ 1667 w 10000"/>
              <a:gd name="connsiteY0" fmla="*/ 0 h 10000"/>
              <a:gd name="connsiteX1" fmla="*/ 8333 w 10000"/>
              <a:gd name="connsiteY1" fmla="*/ 0 h 10000"/>
              <a:gd name="connsiteX2" fmla="*/ 10000 w 10000"/>
              <a:gd name="connsiteY2" fmla="*/ 5000 h 10000"/>
              <a:gd name="connsiteX3" fmla="*/ 8333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682"/>
              <a:gd name="connsiteY0" fmla="*/ 0 h 10000"/>
              <a:gd name="connsiteX1" fmla="*/ 8333 w 10682"/>
              <a:gd name="connsiteY1" fmla="*/ 0 h 10000"/>
              <a:gd name="connsiteX2" fmla="*/ 10000 w 10682"/>
              <a:gd name="connsiteY2" fmla="*/ 5000 h 10000"/>
              <a:gd name="connsiteX3" fmla="*/ 8333 w 10682"/>
              <a:gd name="connsiteY3" fmla="*/ 10000 h 10000"/>
              <a:gd name="connsiteX4" fmla="*/ 1667 w 10682"/>
              <a:gd name="connsiteY4" fmla="*/ 10000 h 10000"/>
              <a:gd name="connsiteX5" fmla="*/ 0 w 10682"/>
              <a:gd name="connsiteY5" fmla="*/ 5000 h 10000"/>
              <a:gd name="connsiteX6" fmla="*/ 1667 w 10682"/>
              <a:gd name="connsiteY6" fmla="*/ 0 h 10000"/>
              <a:gd name="connsiteX0" fmla="*/ 8333 w 10682"/>
              <a:gd name="connsiteY0" fmla="*/ 10000 h 10000"/>
              <a:gd name="connsiteX1" fmla="*/ 6666 w 10682"/>
              <a:gd name="connsiteY1" fmla="*/ 5000 h 10000"/>
              <a:gd name="connsiteX2" fmla="*/ 8333 w 10682"/>
              <a:gd name="connsiteY2" fmla="*/ 0 h 10000"/>
              <a:gd name="connsiteX0" fmla="*/ 8333 w 10682"/>
              <a:gd name="connsiteY0" fmla="*/ 10000 h 10000"/>
              <a:gd name="connsiteX1" fmla="*/ 1667 w 10682"/>
              <a:gd name="connsiteY1" fmla="*/ 10000 h 10000"/>
              <a:gd name="connsiteX2" fmla="*/ 0 w 10682"/>
              <a:gd name="connsiteY2" fmla="*/ 5000 h 10000"/>
              <a:gd name="connsiteX3" fmla="*/ 1667 w 10682"/>
              <a:gd name="connsiteY3" fmla="*/ 0 h 10000"/>
              <a:gd name="connsiteX4" fmla="*/ 8333 w 10682"/>
              <a:gd name="connsiteY4" fmla="*/ 0 h 10000"/>
              <a:gd name="connsiteX5" fmla="*/ 10682 w 10682"/>
              <a:gd name="connsiteY5" fmla="*/ 5777 h 10000"/>
              <a:gd name="connsiteX0" fmla="*/ 1667 w 10000"/>
              <a:gd name="connsiteY0" fmla="*/ 0 h 10000"/>
              <a:gd name="connsiteX1" fmla="*/ 8333 w 10000"/>
              <a:gd name="connsiteY1" fmla="*/ 0 h 10000"/>
              <a:gd name="connsiteX2" fmla="*/ 10000 w 10000"/>
              <a:gd name="connsiteY2" fmla="*/ 5000 h 10000"/>
              <a:gd name="connsiteX3" fmla="*/ 8333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8333 w 10000"/>
              <a:gd name="connsiteY0" fmla="*/ 10000 h 10000"/>
              <a:gd name="connsiteX1" fmla="*/ 6666 w 10000"/>
              <a:gd name="connsiteY1" fmla="*/ 5000 h 10000"/>
              <a:gd name="connsiteX2" fmla="*/ 8333 w 10000"/>
              <a:gd name="connsiteY2" fmla="*/ 0 h 10000"/>
              <a:gd name="connsiteX0" fmla="*/ 8333 w 10000"/>
              <a:gd name="connsiteY0" fmla="*/ 10000 h 10000"/>
              <a:gd name="connsiteX1" fmla="*/ 1667 w 10000"/>
              <a:gd name="connsiteY1" fmla="*/ 10000 h 10000"/>
              <a:gd name="connsiteX2" fmla="*/ 0 w 10000"/>
              <a:gd name="connsiteY2" fmla="*/ 5000 h 10000"/>
              <a:gd name="connsiteX3" fmla="*/ 1667 w 10000"/>
              <a:gd name="connsiteY3" fmla="*/ 0 h 10000"/>
              <a:gd name="connsiteX4" fmla="*/ 8333 w 10000"/>
              <a:gd name="connsiteY4" fmla="*/ 0 h 10000"/>
              <a:gd name="connsiteX0" fmla="*/ 1667 w 8538"/>
              <a:gd name="connsiteY0" fmla="*/ 0 h 10000"/>
              <a:gd name="connsiteX1" fmla="*/ 8333 w 8538"/>
              <a:gd name="connsiteY1" fmla="*/ 0 h 10000"/>
              <a:gd name="connsiteX2" fmla="*/ 6781 w 8538"/>
              <a:gd name="connsiteY2" fmla="*/ 5000 h 10000"/>
              <a:gd name="connsiteX3" fmla="*/ 8333 w 8538"/>
              <a:gd name="connsiteY3" fmla="*/ 10000 h 10000"/>
              <a:gd name="connsiteX4" fmla="*/ 1667 w 8538"/>
              <a:gd name="connsiteY4" fmla="*/ 10000 h 10000"/>
              <a:gd name="connsiteX5" fmla="*/ 0 w 8538"/>
              <a:gd name="connsiteY5" fmla="*/ 5000 h 10000"/>
              <a:gd name="connsiteX6" fmla="*/ 1667 w 8538"/>
              <a:gd name="connsiteY6" fmla="*/ 0 h 10000"/>
              <a:gd name="connsiteX0" fmla="*/ 8333 w 8538"/>
              <a:gd name="connsiteY0" fmla="*/ 10000 h 10000"/>
              <a:gd name="connsiteX1" fmla="*/ 6666 w 8538"/>
              <a:gd name="connsiteY1" fmla="*/ 5000 h 10000"/>
              <a:gd name="connsiteX2" fmla="*/ 8333 w 8538"/>
              <a:gd name="connsiteY2" fmla="*/ 0 h 10000"/>
              <a:gd name="connsiteX0" fmla="*/ 8333 w 8538"/>
              <a:gd name="connsiteY0" fmla="*/ 10000 h 10000"/>
              <a:gd name="connsiteX1" fmla="*/ 1667 w 8538"/>
              <a:gd name="connsiteY1" fmla="*/ 10000 h 10000"/>
              <a:gd name="connsiteX2" fmla="*/ 0 w 8538"/>
              <a:gd name="connsiteY2" fmla="*/ 5000 h 10000"/>
              <a:gd name="connsiteX3" fmla="*/ 1667 w 8538"/>
              <a:gd name="connsiteY3" fmla="*/ 0 h 10000"/>
              <a:gd name="connsiteX4" fmla="*/ 8333 w 8538"/>
              <a:gd name="connsiteY4" fmla="*/ 0 h 10000"/>
              <a:gd name="connsiteX0" fmla="*/ 1952 w 10000"/>
              <a:gd name="connsiteY0" fmla="*/ 0 h 10000"/>
              <a:gd name="connsiteX1" fmla="*/ 9760 w 10000"/>
              <a:gd name="connsiteY1" fmla="*/ 0 h 10000"/>
              <a:gd name="connsiteX2" fmla="*/ 7942 w 10000"/>
              <a:gd name="connsiteY2" fmla="*/ 5000 h 10000"/>
              <a:gd name="connsiteX3" fmla="*/ 9760 w 10000"/>
              <a:gd name="connsiteY3" fmla="*/ 10000 h 10000"/>
              <a:gd name="connsiteX4" fmla="*/ 1952 w 10000"/>
              <a:gd name="connsiteY4" fmla="*/ 10000 h 10000"/>
              <a:gd name="connsiteX5" fmla="*/ 0 w 10000"/>
              <a:gd name="connsiteY5" fmla="*/ 5000 h 10000"/>
              <a:gd name="connsiteX6" fmla="*/ 1952 w 10000"/>
              <a:gd name="connsiteY6" fmla="*/ 0 h 10000"/>
              <a:gd name="connsiteX0" fmla="*/ 9760 w 10000"/>
              <a:gd name="connsiteY0" fmla="*/ 10000 h 10000"/>
              <a:gd name="connsiteX1" fmla="*/ 7807 w 10000"/>
              <a:gd name="connsiteY1" fmla="*/ 5000 h 10000"/>
              <a:gd name="connsiteX2" fmla="*/ 9760 w 10000"/>
              <a:gd name="connsiteY2" fmla="*/ 0 h 10000"/>
              <a:gd name="connsiteX0" fmla="*/ 9760 w 10000"/>
              <a:gd name="connsiteY0" fmla="*/ 10000 h 10000"/>
              <a:gd name="connsiteX1" fmla="*/ 1952 w 10000"/>
              <a:gd name="connsiteY1" fmla="*/ 10000 h 10000"/>
              <a:gd name="connsiteX2" fmla="*/ 0 w 10000"/>
              <a:gd name="connsiteY2" fmla="*/ 5000 h 10000"/>
              <a:gd name="connsiteX3" fmla="*/ 1952 w 10000"/>
              <a:gd name="connsiteY3" fmla="*/ 0 h 10000"/>
              <a:gd name="connsiteX4" fmla="*/ 9760 w 10000"/>
              <a:gd name="connsiteY4" fmla="*/ 0 h 10000"/>
              <a:gd name="connsiteX0" fmla="*/ 1952 w 9760"/>
              <a:gd name="connsiteY0" fmla="*/ 0 h 10000"/>
              <a:gd name="connsiteX1" fmla="*/ 9760 w 9760"/>
              <a:gd name="connsiteY1" fmla="*/ 0 h 10000"/>
              <a:gd name="connsiteX2" fmla="*/ 7942 w 9760"/>
              <a:gd name="connsiteY2" fmla="*/ 5000 h 10000"/>
              <a:gd name="connsiteX3" fmla="*/ 9760 w 9760"/>
              <a:gd name="connsiteY3" fmla="*/ 10000 h 10000"/>
              <a:gd name="connsiteX4" fmla="*/ 1952 w 9760"/>
              <a:gd name="connsiteY4" fmla="*/ 10000 h 10000"/>
              <a:gd name="connsiteX5" fmla="*/ 0 w 9760"/>
              <a:gd name="connsiteY5" fmla="*/ 5000 h 10000"/>
              <a:gd name="connsiteX6" fmla="*/ 1952 w 9760"/>
              <a:gd name="connsiteY6" fmla="*/ 0 h 10000"/>
              <a:gd name="connsiteX0" fmla="*/ 9760 w 9760"/>
              <a:gd name="connsiteY0" fmla="*/ 10000 h 10000"/>
              <a:gd name="connsiteX1" fmla="*/ 7807 w 9760"/>
              <a:gd name="connsiteY1" fmla="*/ 5000 h 10000"/>
              <a:gd name="connsiteX2" fmla="*/ 9760 w 9760"/>
              <a:gd name="connsiteY2" fmla="*/ 0 h 10000"/>
              <a:gd name="connsiteX0" fmla="*/ 9760 w 9760"/>
              <a:gd name="connsiteY0" fmla="*/ 10000 h 10000"/>
              <a:gd name="connsiteX1" fmla="*/ 1952 w 9760"/>
              <a:gd name="connsiteY1" fmla="*/ 10000 h 10000"/>
              <a:gd name="connsiteX2" fmla="*/ 0 w 9760"/>
              <a:gd name="connsiteY2" fmla="*/ 5000 h 10000"/>
              <a:gd name="connsiteX3" fmla="*/ 1952 w 9760"/>
              <a:gd name="connsiteY3" fmla="*/ 0 h 10000"/>
              <a:gd name="connsiteX4" fmla="*/ 9760 w 9760"/>
              <a:gd name="connsiteY4" fmla="*/ 0 h 10000"/>
              <a:gd name="connsiteX0" fmla="*/ 2000 w 10000"/>
              <a:gd name="connsiteY0" fmla="*/ 0 h 10000"/>
              <a:gd name="connsiteX1" fmla="*/ 10000 w 10000"/>
              <a:gd name="connsiteY1" fmla="*/ 0 h 10000"/>
              <a:gd name="connsiteX2" fmla="*/ 8137 w 10000"/>
              <a:gd name="connsiteY2" fmla="*/ 5000 h 10000"/>
              <a:gd name="connsiteX3" fmla="*/ 10000 w 10000"/>
              <a:gd name="connsiteY3" fmla="*/ 10000 h 10000"/>
              <a:gd name="connsiteX4" fmla="*/ 2000 w 10000"/>
              <a:gd name="connsiteY4" fmla="*/ 10000 h 10000"/>
              <a:gd name="connsiteX5" fmla="*/ 0 w 10000"/>
              <a:gd name="connsiteY5" fmla="*/ 5000 h 10000"/>
              <a:gd name="connsiteX6" fmla="*/ 2000 w 10000"/>
              <a:gd name="connsiteY6" fmla="*/ 0 h 10000"/>
              <a:gd name="connsiteX0" fmla="*/ 10000 w 10000"/>
              <a:gd name="connsiteY0" fmla="*/ 10000 h 10000"/>
              <a:gd name="connsiteX1" fmla="*/ 7999 w 10000"/>
              <a:gd name="connsiteY1" fmla="*/ 5000 h 10000"/>
              <a:gd name="connsiteX2" fmla="*/ 10000 w 10000"/>
              <a:gd name="connsiteY2" fmla="*/ 0 h 10000"/>
              <a:gd name="connsiteX0" fmla="*/ 10000 w 10000"/>
              <a:gd name="connsiteY0" fmla="*/ 10000 h 10000"/>
              <a:gd name="connsiteX1" fmla="*/ 2000 w 10000"/>
              <a:gd name="connsiteY1" fmla="*/ 10000 h 10000"/>
              <a:gd name="connsiteX2" fmla="*/ 0 w 10000"/>
              <a:gd name="connsiteY2" fmla="*/ 5000 h 10000"/>
              <a:gd name="connsiteX3" fmla="*/ 2000 w 10000"/>
              <a:gd name="connsiteY3" fmla="*/ 0 h 10000"/>
              <a:gd name="connsiteX4" fmla="*/ 10000 w 10000"/>
              <a:gd name="connsiteY4" fmla="*/ 0 h 10000"/>
              <a:gd name="connsiteX0" fmla="*/ 2000 w 10000"/>
              <a:gd name="connsiteY0" fmla="*/ 0 h 10000"/>
              <a:gd name="connsiteX1" fmla="*/ 10000 w 10000"/>
              <a:gd name="connsiteY1" fmla="*/ 0 h 10000"/>
              <a:gd name="connsiteX2" fmla="*/ 8137 w 10000"/>
              <a:gd name="connsiteY2" fmla="*/ 5000 h 10000"/>
              <a:gd name="connsiteX3" fmla="*/ 10000 w 10000"/>
              <a:gd name="connsiteY3" fmla="*/ 10000 h 10000"/>
              <a:gd name="connsiteX4" fmla="*/ 2000 w 10000"/>
              <a:gd name="connsiteY4" fmla="*/ 10000 h 10000"/>
              <a:gd name="connsiteX5" fmla="*/ 0 w 10000"/>
              <a:gd name="connsiteY5" fmla="*/ 5000 h 10000"/>
              <a:gd name="connsiteX6" fmla="*/ 2000 w 10000"/>
              <a:gd name="connsiteY6" fmla="*/ 0 h 10000"/>
              <a:gd name="connsiteX0" fmla="*/ 10000 w 10000"/>
              <a:gd name="connsiteY0" fmla="*/ 10000 h 10000"/>
              <a:gd name="connsiteX1" fmla="*/ 7772 w 10000"/>
              <a:gd name="connsiteY1" fmla="*/ 5000 h 10000"/>
              <a:gd name="connsiteX2" fmla="*/ 10000 w 10000"/>
              <a:gd name="connsiteY2" fmla="*/ 0 h 10000"/>
              <a:gd name="connsiteX0" fmla="*/ 10000 w 10000"/>
              <a:gd name="connsiteY0" fmla="*/ 10000 h 10000"/>
              <a:gd name="connsiteX1" fmla="*/ 2000 w 10000"/>
              <a:gd name="connsiteY1" fmla="*/ 10000 h 10000"/>
              <a:gd name="connsiteX2" fmla="*/ 0 w 10000"/>
              <a:gd name="connsiteY2" fmla="*/ 5000 h 10000"/>
              <a:gd name="connsiteX3" fmla="*/ 2000 w 10000"/>
              <a:gd name="connsiteY3" fmla="*/ 0 h 10000"/>
              <a:gd name="connsiteX4" fmla="*/ 10000 w 10000"/>
              <a:gd name="connsiteY4" fmla="*/ 0 h 10000"/>
              <a:gd name="connsiteX0" fmla="*/ 2000 w 10000"/>
              <a:gd name="connsiteY0" fmla="*/ 0 h 10000"/>
              <a:gd name="connsiteX1" fmla="*/ 10000 w 10000"/>
              <a:gd name="connsiteY1" fmla="*/ 0 h 10000"/>
              <a:gd name="connsiteX2" fmla="*/ 8137 w 10000"/>
              <a:gd name="connsiteY2" fmla="*/ 5000 h 10000"/>
              <a:gd name="connsiteX3" fmla="*/ 10000 w 10000"/>
              <a:gd name="connsiteY3" fmla="*/ 10000 h 10000"/>
              <a:gd name="connsiteX4" fmla="*/ 2000 w 10000"/>
              <a:gd name="connsiteY4" fmla="*/ 10000 h 10000"/>
              <a:gd name="connsiteX5" fmla="*/ 0 w 10000"/>
              <a:gd name="connsiteY5" fmla="*/ 5000 h 10000"/>
              <a:gd name="connsiteX6" fmla="*/ 2000 w 10000"/>
              <a:gd name="connsiteY6" fmla="*/ 0 h 10000"/>
              <a:gd name="connsiteX0" fmla="*/ 10000 w 10000"/>
              <a:gd name="connsiteY0" fmla="*/ 10000 h 10000"/>
              <a:gd name="connsiteX1" fmla="*/ 8075 w 10000"/>
              <a:gd name="connsiteY1" fmla="*/ 5000 h 10000"/>
              <a:gd name="connsiteX2" fmla="*/ 10000 w 10000"/>
              <a:gd name="connsiteY2" fmla="*/ 0 h 10000"/>
              <a:gd name="connsiteX0" fmla="*/ 10000 w 10000"/>
              <a:gd name="connsiteY0" fmla="*/ 10000 h 10000"/>
              <a:gd name="connsiteX1" fmla="*/ 2000 w 10000"/>
              <a:gd name="connsiteY1" fmla="*/ 10000 h 10000"/>
              <a:gd name="connsiteX2" fmla="*/ 0 w 10000"/>
              <a:gd name="connsiteY2" fmla="*/ 5000 h 10000"/>
              <a:gd name="connsiteX3" fmla="*/ 2000 w 10000"/>
              <a:gd name="connsiteY3" fmla="*/ 0 h 10000"/>
              <a:gd name="connsiteX4" fmla="*/ 1000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 stroke="0" extrusionOk="0">
                <a:moveTo>
                  <a:pt x="2000" y="0"/>
                </a:moveTo>
                <a:lnTo>
                  <a:pt x="10000" y="0"/>
                </a:lnTo>
                <a:cubicBezTo>
                  <a:pt x="8152" y="1152"/>
                  <a:pt x="8137" y="2239"/>
                  <a:pt x="8137" y="5000"/>
                </a:cubicBezTo>
                <a:cubicBezTo>
                  <a:pt x="8137" y="7761"/>
                  <a:pt x="8757" y="9352"/>
                  <a:pt x="10000" y="10000"/>
                </a:cubicBezTo>
                <a:lnTo>
                  <a:pt x="2000" y="10000"/>
                </a:lnTo>
                <a:cubicBezTo>
                  <a:pt x="895" y="10000"/>
                  <a:pt x="0" y="7761"/>
                  <a:pt x="0" y="5000"/>
                </a:cubicBezTo>
                <a:cubicBezTo>
                  <a:pt x="0" y="2239"/>
                  <a:pt x="895" y="0"/>
                  <a:pt x="2000" y="0"/>
                </a:cubicBezTo>
                <a:close/>
              </a:path>
              <a:path w="10000" h="10000" fill="none" extrusionOk="0">
                <a:moveTo>
                  <a:pt x="10000" y="10000"/>
                </a:moveTo>
                <a:cubicBezTo>
                  <a:pt x="8894" y="10000"/>
                  <a:pt x="8075" y="7761"/>
                  <a:pt x="8075" y="5000"/>
                </a:cubicBezTo>
                <a:cubicBezTo>
                  <a:pt x="8075" y="2239"/>
                  <a:pt x="8894" y="0"/>
                  <a:pt x="10000" y="0"/>
                </a:cubicBezTo>
              </a:path>
              <a:path w="10000" h="10000" fill="none">
                <a:moveTo>
                  <a:pt x="10000" y="10000"/>
                </a:moveTo>
                <a:lnTo>
                  <a:pt x="2000" y="10000"/>
                </a:lnTo>
                <a:cubicBezTo>
                  <a:pt x="895" y="10000"/>
                  <a:pt x="0" y="7761"/>
                  <a:pt x="0" y="5000"/>
                </a:cubicBezTo>
                <a:cubicBezTo>
                  <a:pt x="0" y="2239"/>
                  <a:pt x="895" y="0"/>
                  <a:pt x="2000" y="0"/>
                </a:cubicBezTo>
                <a:lnTo>
                  <a:pt x="10000" y="0"/>
                </a:ln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b="1" dirty="0"/>
              <a:t>Bit Bucket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76035" y="3665278"/>
            <a:ext cx="41556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the bit bucket is not a real place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95235" y="4096165"/>
            <a:ext cx="3362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it's a programmer joke 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2E1E0-8DCB-4B1D-9F34-A422D218D708}"/>
              </a:ext>
            </a:extLst>
          </p:cNvPr>
          <p:cNvSpPr txBox="1"/>
          <p:nvPr/>
        </p:nvSpPr>
        <p:spPr>
          <a:xfrm>
            <a:off x="3921073" y="4590041"/>
            <a:ext cx="5002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 the UK they might say the “Bit Bin”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99B3E-789C-4C34-AA76-34677837AB86}"/>
              </a:ext>
            </a:extLst>
          </p:cNvPr>
          <p:cNvSpPr txBox="1"/>
          <p:nvPr/>
        </p:nvSpPr>
        <p:spPr>
          <a:xfrm>
            <a:off x="5140273" y="5020928"/>
            <a:ext cx="3916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bc</a:t>
            </a:r>
            <a:r>
              <a:rPr lang="en-US" sz="2200" dirty="0"/>
              <a:t> that’s their word for trash</a:t>
            </a:r>
          </a:p>
        </p:txBody>
      </p:sp>
    </p:spTree>
    <p:extLst>
      <p:ext uri="{BB962C8B-B14F-4D97-AF65-F5344CB8AC3E}">
        <p14:creationId xmlns:p14="http://schemas.microsoft.com/office/powerpoint/2010/main" val="9988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5583 L -0.17361 0.0552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-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2" presetClass="path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L -0.05347 0.00027 " pathEditMode="relative" rAng="0" ptsTypes="AA">
                                      <p:cBhvr>
                                        <p:cTn id="2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05295 0.00027 " pathEditMode="relative" rAng="0" ptsTypes="AA">
                                      <p:cBhvr>
                                        <p:cTn id="2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 -0.00139 L -0.02031 0.22444 " pathEditMode="relative" rAng="0" ptsTypes="AA">
                                      <p:cBhvr>
                                        <p:cTn id="2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127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ac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7" grpId="1"/>
      <p:bldP spid="8" grpId="0"/>
      <p:bldP spid="8" grpId="1"/>
      <p:bldP spid="8" grpId="2"/>
      <p:bldP spid="8" grpId="3"/>
      <p:bldP spid="9" grpId="0"/>
      <p:bldP spid="10" grpId="0" animBg="1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&gt;_&gt; &gt;_&gt; &gt;_&gt;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5083"/>
            <a:ext cx="8763000" cy="457199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b="1" dirty="0"/>
              <a:t>shift right, too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26068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0 0 1 1 0 0 0 0 0 0 0 0 1 1 1 1 1 1 0 0 1 1 0 1 1 1 0 0 1 1 1 1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60562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0 0 1 1 0 0 0 0 0 0 0 0 1 1 1 1 1 1 0 0 1 1 0 1 1 1 0 0 1 1 1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94635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0 0 1 1 0 0 0 0 0 0 0 0 1 1 1 1 1 1 0 0 1 1 0 1 1 1 0 0 1 1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28707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62779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0 0 0 0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52400" y="3027907"/>
            <a:ext cx="8763000" cy="45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822960" rtl="0" eaLnBrk="1" latinLnBrk="0" hangingPunct="1">
              <a:spcBef>
                <a:spcPts val="0"/>
              </a:spcBef>
              <a:buSzPct val="100000"/>
              <a:buFont typeface="Trebuchet MS" pitchFamily="34" charset="0"/>
              <a:buChar char="●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780" indent="-257175" algn="l" defTabSz="822960" rtl="0" eaLnBrk="1" latinLnBrk="0" hangingPunct="1">
              <a:spcBef>
                <a:spcPts val="0"/>
              </a:spcBef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2955" indent="-250032" algn="l" defTabSz="822960" rtl="0" eaLnBrk="1" latinLnBrk="0" hangingPunct="1">
              <a:spcBef>
                <a:spcPts val="0"/>
              </a:spcBef>
              <a:buFont typeface="Wingdings" pitchFamily="2" charset="2"/>
              <a:buChar char="§"/>
              <a:tabLst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558" indent="-257175" algn="l" defTabSz="822960" rtl="0" eaLnBrk="1" latinLnBrk="0" hangingPunct="1">
              <a:spcBef>
                <a:spcPts val="0"/>
              </a:spcBef>
              <a:buFont typeface="Arial" pitchFamily="34" charset="0"/>
              <a:buChar char="–"/>
              <a:tabLst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indent="-254318" algn="l" defTabSz="822960" rtl="0" eaLnBrk="1" latinLnBrk="0" hangingPunct="1">
              <a:spcBef>
                <a:spcPts val="0"/>
              </a:spcBef>
              <a:buFont typeface="Arial" pitchFamily="34" charset="0"/>
              <a:buChar char="»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C/Java use &gt;&gt;, this in MIPS is the </a:t>
            </a:r>
            <a:r>
              <a:rPr lang="en-US" b="1" dirty="0" err="1"/>
              <a:t>srl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/>
              <a:t>S</a:t>
            </a:r>
            <a:r>
              <a:rPr lang="en-US" dirty="0"/>
              <a:t>hift </a:t>
            </a:r>
            <a:r>
              <a:rPr lang="en-US" b="1" dirty="0"/>
              <a:t>R</a:t>
            </a:r>
            <a:r>
              <a:rPr lang="en-US" dirty="0"/>
              <a:t>ight </a:t>
            </a:r>
            <a:r>
              <a:rPr lang="en-US" b="1" dirty="0"/>
              <a:t>L</a:t>
            </a:r>
            <a:r>
              <a:rPr lang="en-US" dirty="0"/>
              <a:t>ogical) instruction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00400" y="4204082"/>
            <a:ext cx="426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see what I mean about 32 bits on a slide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3BA7C-9B57-497C-8F45-95AE3A88B73B}"/>
              </a:ext>
            </a:extLst>
          </p:cNvPr>
          <p:cNvSpPr txBox="1"/>
          <p:nvPr/>
        </p:nvSpPr>
        <p:spPr>
          <a:xfrm>
            <a:off x="1886241" y="5209197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when we shift a negative number to the right?</a:t>
            </a:r>
          </a:p>
        </p:txBody>
      </p:sp>
    </p:spTree>
    <p:extLst>
      <p:ext uri="{BB962C8B-B14F-4D97-AF65-F5344CB8AC3E}">
        <p14:creationId xmlns:p14="http://schemas.microsoft.com/office/powerpoint/2010/main" val="16108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Right (Logical)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5083"/>
            <a:ext cx="8763000" cy="457199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b="1" dirty="0"/>
              <a:t>shift right, too (</a:t>
            </a:r>
            <a:r>
              <a:rPr lang="en-US" b="1" dirty="0" err="1"/>
              <a:t>srl</a:t>
            </a:r>
            <a:r>
              <a:rPr lang="en-US" b="1" dirty="0"/>
              <a:t> in MIPS)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C5090-E468-40D6-8BAB-41B12A03FCCC}"/>
              </a:ext>
            </a:extLst>
          </p:cNvPr>
          <p:cNvSpPr txBox="1"/>
          <p:nvPr/>
        </p:nvSpPr>
        <p:spPr>
          <a:xfrm>
            <a:off x="319700" y="2157375"/>
            <a:ext cx="3536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FB9FB-3428-4E3D-A262-0C8A5AEB4D61}"/>
              </a:ext>
            </a:extLst>
          </p:cNvPr>
          <p:cNvSpPr txBox="1"/>
          <p:nvPr/>
        </p:nvSpPr>
        <p:spPr>
          <a:xfrm>
            <a:off x="365887" y="2949993"/>
            <a:ext cx="3536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4985E-3C29-4CE9-924D-DC3DA7F9F85E}"/>
              </a:ext>
            </a:extLst>
          </p:cNvPr>
          <p:cNvSpPr txBox="1"/>
          <p:nvPr/>
        </p:nvSpPr>
        <p:spPr>
          <a:xfrm>
            <a:off x="5333999" y="1372417"/>
            <a:ext cx="3181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shift these bits </a:t>
            </a:r>
            <a:r>
              <a:rPr lang="en-US" sz="2200" b="1" dirty="0"/>
              <a:t>right by 1</a:t>
            </a:r>
            <a:r>
              <a:rPr lang="mr-IN" sz="2200" b="1" dirty="0"/>
              <a:t>…</a:t>
            </a:r>
            <a:endParaRPr 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992B5-98CA-4AB1-9160-9E3291FF4C8B}"/>
              </a:ext>
            </a:extLst>
          </p:cNvPr>
          <p:cNvSpPr txBox="1"/>
          <p:nvPr/>
        </p:nvSpPr>
        <p:spPr>
          <a:xfrm>
            <a:off x="5333999" y="2157375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stick a </a:t>
            </a:r>
            <a:r>
              <a:rPr lang="en-US" sz="2200" b="1" dirty="0"/>
              <a:t>0</a:t>
            </a:r>
            <a:r>
              <a:rPr lang="en-US" sz="2200" dirty="0"/>
              <a:t> at the top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1FF340-D973-44C8-8455-54B968C658A7}"/>
              </a:ext>
            </a:extLst>
          </p:cNvPr>
          <p:cNvGrpSpPr/>
          <p:nvPr/>
        </p:nvGrpSpPr>
        <p:grpSpPr>
          <a:xfrm flipH="1">
            <a:off x="600155" y="1802833"/>
            <a:ext cx="3065173" cy="364194"/>
            <a:chOff x="2039393" y="1438062"/>
            <a:chExt cx="3065173" cy="36419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FAE5A2-14BF-479D-8873-0F080DCF80E0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20BAAD-7DC6-4305-A7B9-CB3AEE955E0B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939013-97B7-4408-BD82-6665C38DBC35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F75512-20CA-4C28-97C9-FE88EE936D18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4C619B-A78B-4007-8622-26527EE1CEAD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E0B213-DFFB-4E32-B0E0-2B450BA6F2A3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63AFC61-83E8-48A3-8468-801FCDC6A8A4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A789D3-727C-4CF4-8604-7AF3F9CC8416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7A4E0F0-26FD-44B0-946C-4DDD0383B703}"/>
              </a:ext>
            </a:extLst>
          </p:cNvPr>
          <p:cNvSpPr txBox="1"/>
          <p:nvPr/>
        </p:nvSpPr>
        <p:spPr>
          <a:xfrm>
            <a:off x="5333998" y="2993767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045BF5-CC00-46B6-BB3E-A5B4E09A0494}"/>
              </a:ext>
            </a:extLst>
          </p:cNvPr>
          <p:cNvSpPr txBox="1"/>
          <p:nvPr/>
        </p:nvSpPr>
        <p:spPr>
          <a:xfrm>
            <a:off x="5333998" y="3752356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87BACE-D72F-4D0B-B72F-5D7B90FDA726}"/>
              </a:ext>
            </a:extLst>
          </p:cNvPr>
          <p:cNvSpPr txBox="1"/>
          <p:nvPr/>
        </p:nvSpPr>
        <p:spPr>
          <a:xfrm>
            <a:off x="5333997" y="4404422"/>
            <a:ext cx="3657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Wait… what if this was a negative number?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70824D-055E-4839-ACA9-4485F82117B7}"/>
              </a:ext>
            </a:extLst>
          </p:cNvPr>
          <p:cNvSpPr txBox="1"/>
          <p:nvPr/>
        </p:nvSpPr>
        <p:spPr>
          <a:xfrm>
            <a:off x="359825" y="1366599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2179898-3652-4986-9054-D7EAFBF27BEF}"/>
              </a:ext>
            </a:extLst>
          </p:cNvPr>
          <p:cNvGrpSpPr/>
          <p:nvPr/>
        </p:nvGrpSpPr>
        <p:grpSpPr>
          <a:xfrm flipH="1">
            <a:off x="588711" y="2651761"/>
            <a:ext cx="3065173" cy="364194"/>
            <a:chOff x="2039393" y="1438062"/>
            <a:chExt cx="3065173" cy="364194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BD402FA-0D13-4B83-9C16-056711895540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A479C8B-8D70-44D4-9C1E-10BA10A76321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8C114B2-7786-4DC4-943C-3FFAF85074EF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760ED28-45F3-40FC-9644-F8C7F8315F99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AEA648A-5531-4ED7-B887-0A3D6D435C61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E96B63A-834C-4C6A-9273-E4784C77C812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1EE907F-6805-448D-B99D-1AD9DBADD3C8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04E6091-B8DF-480C-9D2F-370D3B094789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DFC0EA2-BF40-498D-8893-B6BCD1215FCB}"/>
              </a:ext>
            </a:extLst>
          </p:cNvPr>
          <p:cNvSpPr txBox="1"/>
          <p:nvPr/>
        </p:nvSpPr>
        <p:spPr>
          <a:xfrm>
            <a:off x="409238" y="3752356"/>
            <a:ext cx="3536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8E6A0D-3493-46D2-8C80-F450A5AF9C3B}"/>
              </a:ext>
            </a:extLst>
          </p:cNvPr>
          <p:cNvGrpSpPr/>
          <p:nvPr/>
        </p:nvGrpSpPr>
        <p:grpSpPr>
          <a:xfrm flipH="1">
            <a:off x="632062" y="3454124"/>
            <a:ext cx="3065173" cy="364194"/>
            <a:chOff x="2039393" y="1438062"/>
            <a:chExt cx="3065173" cy="36419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BD64C-E916-4CB8-9E15-931AF3ECCCC9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DF1017C-C43B-4BF6-8F42-5F86E983EA7A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DC13871-1BC5-4814-A6EC-A5866A973C3F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CB4B8E1-469F-48BB-AC81-1785D87F6ACB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F859E64-C18E-4EC2-9F7E-5B252E2CB8F6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BB9C6DB-2DEE-494D-B7ED-2B5B340F50C2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D1D6881-208F-44BF-978D-D955711FE426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8942A50-EA14-4988-A7B3-C99F6A1741B9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B8A069D-D095-455B-8738-354ED639FFE5}"/>
              </a:ext>
            </a:extLst>
          </p:cNvPr>
          <p:cNvSpPr txBox="1"/>
          <p:nvPr/>
        </p:nvSpPr>
        <p:spPr>
          <a:xfrm>
            <a:off x="409238" y="4552900"/>
            <a:ext cx="3536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0 0 0 0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1 1 0 0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DF9844-5086-408B-A42F-025E779F5CD9}"/>
              </a:ext>
            </a:extLst>
          </p:cNvPr>
          <p:cNvGrpSpPr/>
          <p:nvPr/>
        </p:nvGrpSpPr>
        <p:grpSpPr>
          <a:xfrm flipH="1">
            <a:off x="632062" y="4254668"/>
            <a:ext cx="3065173" cy="364194"/>
            <a:chOff x="2039393" y="1438062"/>
            <a:chExt cx="3065173" cy="36419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203A2CC-2387-4ADC-A6DB-01076F39E295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D0A747F-7EF4-4B08-93C9-4B120C724648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71B5E0C-D245-4CED-929B-946BD5C3EC47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0B20826-4633-4EDF-A088-2E763D222B1A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82EA069-434C-47F9-AF0F-4FE35387C492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4E17A22-FD35-4235-BE4F-75954571AB70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886FF36-2F48-40D8-A06C-C03B7BE08A33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A3CC1F-7A8B-4F9B-9666-D80F6F4D8B28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E1CBBA67-05D1-4455-8EC2-E0D0A2DA8ED2}"/>
              </a:ext>
            </a:extLst>
          </p:cNvPr>
          <p:cNvSpPr/>
          <p:nvPr/>
        </p:nvSpPr>
        <p:spPr>
          <a:xfrm>
            <a:off x="409237" y="5019188"/>
            <a:ext cx="3168270" cy="56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  <p:bldP spid="32" grpId="0"/>
      <p:bldP spid="66" grpId="0"/>
      <p:bldP spid="67" grpId="0"/>
      <p:bldP spid="68" grpId="0"/>
      <p:bldP spid="78" grpId="0"/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Shift Right (Arithmetic)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5083"/>
            <a:ext cx="8763000" cy="457199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b="1" dirty="0"/>
              <a:t>shift right with sign-extension, too (MIPS: </a:t>
            </a:r>
            <a:r>
              <a:rPr lang="en-US" b="1" dirty="0" err="1"/>
              <a:t>sra</a:t>
            </a:r>
            <a:r>
              <a:rPr lang="en-US" b="1" dirty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C5090-E468-40D6-8BAB-41B12A03FCCC}"/>
              </a:ext>
            </a:extLst>
          </p:cNvPr>
          <p:cNvSpPr txBox="1"/>
          <p:nvPr/>
        </p:nvSpPr>
        <p:spPr>
          <a:xfrm>
            <a:off x="319699" y="2157375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FB9FB-3428-4E3D-A262-0C8A5AEB4D61}"/>
              </a:ext>
            </a:extLst>
          </p:cNvPr>
          <p:cNvSpPr txBox="1"/>
          <p:nvPr/>
        </p:nvSpPr>
        <p:spPr>
          <a:xfrm>
            <a:off x="365886" y="294999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1 1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4985E-3C29-4CE9-924D-DC3DA7F9F85E}"/>
              </a:ext>
            </a:extLst>
          </p:cNvPr>
          <p:cNvSpPr txBox="1"/>
          <p:nvPr/>
        </p:nvSpPr>
        <p:spPr>
          <a:xfrm>
            <a:off x="5333999" y="1372417"/>
            <a:ext cx="3181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shift these bits </a:t>
            </a:r>
            <a:r>
              <a:rPr lang="en-US" sz="2200" b="1" dirty="0"/>
              <a:t>right by 1</a:t>
            </a:r>
            <a:r>
              <a:rPr lang="mr-IN" sz="2200" b="1" dirty="0"/>
              <a:t>…</a:t>
            </a:r>
            <a:endParaRPr 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992B5-98CA-4AB1-9160-9E3291FF4C8B}"/>
              </a:ext>
            </a:extLst>
          </p:cNvPr>
          <p:cNvSpPr txBox="1"/>
          <p:nvPr/>
        </p:nvSpPr>
        <p:spPr>
          <a:xfrm>
            <a:off x="5333999" y="2157375"/>
            <a:ext cx="3657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copy the </a:t>
            </a:r>
            <a:r>
              <a:rPr lang="en-US" sz="2200" b="1" dirty="0">
                <a:solidFill>
                  <a:srgbClr val="FF0000"/>
                </a:solidFill>
              </a:rPr>
              <a:t>1</a:t>
            </a:r>
            <a:r>
              <a:rPr lang="en-US" sz="2200" dirty="0"/>
              <a:t> at the top (or 0, if MSB was a 0)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1FF340-D973-44C8-8455-54B968C658A7}"/>
              </a:ext>
            </a:extLst>
          </p:cNvPr>
          <p:cNvGrpSpPr/>
          <p:nvPr/>
        </p:nvGrpSpPr>
        <p:grpSpPr>
          <a:xfrm flipH="1">
            <a:off x="600155" y="1802833"/>
            <a:ext cx="3065173" cy="364194"/>
            <a:chOff x="2039393" y="1438062"/>
            <a:chExt cx="3065173" cy="36419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FAE5A2-14BF-479D-8873-0F080DCF80E0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20BAAD-7DC6-4305-A7B9-CB3AEE955E0B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939013-97B7-4408-BD82-6665C38DBC35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F75512-20CA-4C28-97C9-FE88EE936D18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4C619B-A78B-4007-8622-26527EE1CEAD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E0B213-DFFB-4E32-B0E0-2B450BA6F2A3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63AFC61-83E8-48A3-8468-801FCDC6A8A4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A789D3-727C-4CF4-8604-7AF3F9CC8416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7A4E0F0-26FD-44B0-946C-4DDD0383B703}"/>
              </a:ext>
            </a:extLst>
          </p:cNvPr>
          <p:cNvSpPr txBox="1"/>
          <p:nvPr/>
        </p:nvSpPr>
        <p:spPr>
          <a:xfrm>
            <a:off x="5333998" y="2993767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045BF5-CC00-46B6-BB3E-A5B4E09A0494}"/>
              </a:ext>
            </a:extLst>
          </p:cNvPr>
          <p:cNvSpPr txBox="1"/>
          <p:nvPr/>
        </p:nvSpPr>
        <p:spPr>
          <a:xfrm>
            <a:off x="5333998" y="3752356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87BACE-D72F-4D0B-B72F-5D7B90FDA726}"/>
              </a:ext>
            </a:extLst>
          </p:cNvPr>
          <p:cNvSpPr txBox="1"/>
          <p:nvPr/>
        </p:nvSpPr>
        <p:spPr>
          <a:xfrm>
            <a:off x="5333997" y="4404422"/>
            <a:ext cx="3657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AGAIN!!!!!! (It’s still negative!)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70824D-055E-4839-ACA9-4485F82117B7}"/>
              </a:ext>
            </a:extLst>
          </p:cNvPr>
          <p:cNvSpPr txBox="1"/>
          <p:nvPr/>
        </p:nvSpPr>
        <p:spPr>
          <a:xfrm>
            <a:off x="359825" y="1366599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2179898-3652-4986-9054-D7EAFBF27BEF}"/>
              </a:ext>
            </a:extLst>
          </p:cNvPr>
          <p:cNvGrpSpPr/>
          <p:nvPr/>
        </p:nvGrpSpPr>
        <p:grpSpPr>
          <a:xfrm flipH="1">
            <a:off x="588711" y="2651761"/>
            <a:ext cx="3065173" cy="364194"/>
            <a:chOff x="2039393" y="1438062"/>
            <a:chExt cx="3065173" cy="364194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BD402FA-0D13-4B83-9C16-056711895540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A479C8B-8D70-44D4-9C1E-10BA10A76321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8C114B2-7786-4DC4-943C-3FFAF85074EF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760ED28-45F3-40FC-9644-F8C7F8315F99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AEA648A-5531-4ED7-B887-0A3D6D435C61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E96B63A-834C-4C6A-9273-E4784C77C812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1EE907F-6805-448D-B99D-1AD9DBADD3C8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04E6091-B8DF-480C-9D2F-370D3B094789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DFC0EA2-BF40-498D-8893-B6BCD1215FCB}"/>
              </a:ext>
            </a:extLst>
          </p:cNvPr>
          <p:cNvSpPr txBox="1"/>
          <p:nvPr/>
        </p:nvSpPr>
        <p:spPr>
          <a:xfrm>
            <a:off x="409237" y="375235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1 1 1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8E6A0D-3493-46D2-8C80-F450A5AF9C3B}"/>
              </a:ext>
            </a:extLst>
          </p:cNvPr>
          <p:cNvGrpSpPr/>
          <p:nvPr/>
        </p:nvGrpSpPr>
        <p:grpSpPr>
          <a:xfrm flipH="1">
            <a:off x="632062" y="3454124"/>
            <a:ext cx="3065173" cy="364194"/>
            <a:chOff x="2039393" y="1438062"/>
            <a:chExt cx="3065173" cy="36419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BD64C-E916-4CB8-9E15-931AF3ECCCC9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DF1017C-C43B-4BF6-8F42-5F86E983EA7A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DC13871-1BC5-4814-A6EC-A5866A973C3F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CB4B8E1-469F-48BB-AC81-1785D87F6ACB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F859E64-C18E-4EC2-9F7E-5B252E2CB8F6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BB9C6DB-2DEE-494D-B7ED-2B5B340F50C2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D1D6881-208F-44BF-978D-D955711FE426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8942A50-EA14-4988-A7B3-C99F6A1741B9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B8A069D-D095-455B-8738-354ED639FFE5}"/>
              </a:ext>
            </a:extLst>
          </p:cNvPr>
          <p:cNvSpPr txBox="1"/>
          <p:nvPr/>
        </p:nvSpPr>
        <p:spPr>
          <a:xfrm>
            <a:off x="409237" y="4552900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1 1 1 1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1 1 0 0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DF9844-5086-408B-A42F-025E779F5CD9}"/>
              </a:ext>
            </a:extLst>
          </p:cNvPr>
          <p:cNvGrpSpPr/>
          <p:nvPr/>
        </p:nvGrpSpPr>
        <p:grpSpPr>
          <a:xfrm flipH="1">
            <a:off x="632062" y="4254668"/>
            <a:ext cx="3065173" cy="364194"/>
            <a:chOff x="2039393" y="1438062"/>
            <a:chExt cx="3065173" cy="36419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203A2CC-2387-4ADC-A6DB-01076F39E295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D0A747F-7EF4-4B08-93C9-4B120C724648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71B5E0C-D245-4CED-929B-946BD5C3EC47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0B20826-4633-4EDF-A088-2E763D222B1A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82EA069-434C-47F9-AF0F-4FE35387C492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4E17A22-FD35-4235-BE4F-75954571AB70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886FF36-2F48-40D8-A06C-C03B7BE08A33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A3CC1F-7A8B-4F9B-9666-D80F6F4D8B28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E1CBBA67-05D1-4455-8EC2-E0D0A2DA8ED2}"/>
              </a:ext>
            </a:extLst>
          </p:cNvPr>
          <p:cNvSpPr/>
          <p:nvPr/>
        </p:nvSpPr>
        <p:spPr>
          <a:xfrm>
            <a:off x="409237" y="5019188"/>
            <a:ext cx="3168270" cy="56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  <p:bldP spid="32" grpId="0"/>
      <p:bldP spid="66" grpId="0"/>
      <p:bldP spid="67" grpId="0"/>
      <p:bldP spid="68" grpId="0"/>
      <p:bldP spid="78" grpId="0"/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Huh</a:t>
            </a:r>
            <a:r>
              <a:rPr lang="mr-IN" dirty="0"/>
              <a:t>…</a:t>
            </a:r>
            <a:r>
              <a:rPr lang="en-US" dirty="0"/>
              <a:t> that's weird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5619"/>
            <a:ext cx="8991600" cy="533399"/>
          </a:xfrm>
        </p:spPr>
        <p:txBody>
          <a:bodyPr/>
          <a:lstStyle/>
          <a:p>
            <a:r>
              <a:rPr lang="en-US" dirty="0"/>
              <a:t>Let's start with a value like 5 and shift left and see what happens: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7600"/>
              </p:ext>
            </p:extLst>
          </p:nvPr>
        </p:nvGraphicFramePr>
        <p:xfrm>
          <a:off x="457200" y="1309018"/>
          <a:ext cx="4023360" cy="103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Binary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Decimal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96328"/>
              </p:ext>
            </p:extLst>
          </p:nvPr>
        </p:nvGraphicFramePr>
        <p:xfrm>
          <a:off x="457200" y="234533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52510"/>
              </p:ext>
            </p:extLst>
          </p:nvPr>
        </p:nvGraphicFramePr>
        <p:xfrm>
          <a:off x="2468880" y="234533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29209"/>
              </p:ext>
            </p:extLst>
          </p:nvPr>
        </p:nvGraphicFramePr>
        <p:xfrm>
          <a:off x="457200" y="286349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46843"/>
              </p:ext>
            </p:extLst>
          </p:nvPr>
        </p:nvGraphicFramePr>
        <p:xfrm>
          <a:off x="2468880" y="286349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92484"/>
              </p:ext>
            </p:extLst>
          </p:nvPr>
        </p:nvGraphicFramePr>
        <p:xfrm>
          <a:off x="457200" y="338165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101000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737737"/>
              </p:ext>
            </p:extLst>
          </p:nvPr>
        </p:nvGraphicFramePr>
        <p:xfrm>
          <a:off x="2468880" y="338165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25854"/>
              </p:ext>
            </p:extLst>
          </p:nvPr>
        </p:nvGraphicFramePr>
        <p:xfrm>
          <a:off x="457200" y="390087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1010000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979576"/>
              </p:ext>
            </p:extLst>
          </p:nvPr>
        </p:nvGraphicFramePr>
        <p:xfrm>
          <a:off x="2468880" y="390087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76893" y="1439927"/>
            <a:ext cx="32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Why is this happening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4392" y="1914450"/>
            <a:ext cx="375051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Well uh... what if I gave you</a:t>
            </a:r>
            <a:br>
              <a:rPr lang="en-US" sz="2200" dirty="0"/>
            </a:br>
            <a:r>
              <a:rPr lang="en-US" sz="3600" b="1" dirty="0"/>
              <a:t>49018853</a:t>
            </a:r>
            <a:endParaRPr lang="en-US" sz="2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648200" y="2907134"/>
            <a:ext cx="4400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How do you multiply that by 10?</a:t>
            </a:r>
            <a:endParaRPr lang="en-US" sz="2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3332094"/>
            <a:ext cx="11464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by 100?</a:t>
            </a:r>
            <a:endParaRPr lang="en-US" sz="2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511068" y="3720211"/>
            <a:ext cx="16033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by 100000?</a:t>
            </a:r>
            <a:endParaRPr lang="en-US" sz="2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245797" y="4228794"/>
            <a:ext cx="3587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Something </a:t>
            </a:r>
            <a:r>
              <a:rPr lang="en-US" sz="2200" b="1" dirty="0"/>
              <a:t>very similar</a:t>
            </a:r>
            <a:r>
              <a:rPr lang="en-US" sz="2200" dirty="0"/>
              <a:t> is happening here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986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&lt;&lt; n == a * 2</a:t>
            </a:r>
            <a:r>
              <a:rPr lang="en-US" baseline="30000" dirty="0"/>
              <a:t>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Shifting left by </a:t>
            </a:r>
            <a:r>
              <a:rPr lang="en-US" b="1" i="1" dirty="0"/>
              <a:t>n</a:t>
            </a:r>
            <a:r>
              <a:rPr lang="en-US" b="1" dirty="0"/>
              <a:t> is the same as multiplying by 2</a:t>
            </a:r>
            <a:r>
              <a:rPr lang="en-US" b="1" baseline="30000" dirty="0"/>
              <a:t>n</a:t>
            </a:r>
          </a:p>
          <a:p>
            <a:pPr lvl="1"/>
            <a:r>
              <a:rPr lang="en-US" dirty="0"/>
              <a:t>You probably learned this as "moving the decimal point"</a:t>
            </a:r>
          </a:p>
          <a:p>
            <a:pPr lvl="2"/>
            <a:r>
              <a:rPr lang="en-US" dirty="0"/>
              <a:t>And moving the decimal point </a:t>
            </a:r>
            <a:r>
              <a:rPr lang="en-US" i="1" dirty="0"/>
              <a:t>right</a:t>
            </a:r>
            <a:r>
              <a:rPr lang="en-US" dirty="0"/>
              <a:t> is like shifting the digits </a:t>
            </a:r>
            <a:r>
              <a:rPr lang="en-US" i="1" dirty="0"/>
              <a:t>left</a:t>
            </a:r>
          </a:p>
          <a:p>
            <a:pPr lvl="2"/>
            <a:endParaRPr lang="en-US" i="1" dirty="0"/>
          </a:p>
          <a:p>
            <a:r>
              <a:rPr lang="en-US" b="1" dirty="0"/>
              <a:t>Shifting is fast and easy on most CPUs.</a:t>
            </a:r>
          </a:p>
          <a:p>
            <a:pPr lvl="1"/>
            <a:r>
              <a:rPr lang="en-US" dirty="0"/>
              <a:t>Way faster than multiplication in any case.</a:t>
            </a:r>
          </a:p>
          <a:p>
            <a:pPr lvl="1"/>
            <a:r>
              <a:rPr lang="en-US" dirty="0"/>
              <a:t>(It’s not a great reason to do it when you’re using C though)</a:t>
            </a:r>
          </a:p>
          <a:p>
            <a:pPr lvl="1"/>
            <a:endParaRPr lang="en-US" dirty="0"/>
          </a:p>
          <a:p>
            <a:r>
              <a:rPr lang="en-US" dirty="0"/>
              <a:t>Hey</a:t>
            </a:r>
            <a:r>
              <a:rPr lang="mr-IN" dirty="0"/>
              <a:t>…</a:t>
            </a:r>
            <a:r>
              <a:rPr lang="en-US" dirty="0"/>
              <a:t> if shifting </a:t>
            </a:r>
            <a:r>
              <a:rPr lang="en-US" i="1" dirty="0"/>
              <a:t>left</a:t>
            </a:r>
            <a:r>
              <a:rPr lang="en-US" dirty="0"/>
              <a:t> is the same as multiplying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8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&gt;&gt; n == a / 2</a:t>
            </a:r>
            <a:r>
              <a:rPr lang="en-US" baseline="30000" dirty="0"/>
              <a:t>n</a:t>
            </a:r>
            <a:r>
              <a:rPr lang="en-US" dirty="0"/>
              <a:t>, </a:t>
            </a:r>
            <a:r>
              <a:rPr lang="en-US" dirty="0" err="1"/>
              <a:t>ish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got it</a:t>
            </a:r>
          </a:p>
          <a:p>
            <a:r>
              <a:rPr lang="en-US" b="1" dirty="0"/>
              <a:t>Shifting right by n is like dividing by 2</a:t>
            </a:r>
            <a:r>
              <a:rPr lang="en-US" b="1" baseline="30000" dirty="0"/>
              <a:t>n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sort of.</a:t>
            </a:r>
          </a:p>
          <a:p>
            <a:pPr lvl="1"/>
            <a:endParaRPr lang="en-US" b="1" i="1" dirty="0">
              <a:solidFill>
                <a:srgbClr val="FF0000"/>
              </a:solidFill>
            </a:endParaRPr>
          </a:p>
          <a:p>
            <a:r>
              <a:rPr lang="en-US" dirty="0"/>
              <a:t>What's 101</a:t>
            </a:r>
            <a:r>
              <a:rPr lang="en-US" baseline="-25000" dirty="0"/>
              <a:t>2</a:t>
            </a:r>
            <a:r>
              <a:rPr lang="en-US" dirty="0"/>
              <a:t> shifted right by 1?</a:t>
            </a:r>
          </a:p>
          <a:p>
            <a:pPr lvl="1"/>
            <a:r>
              <a:rPr lang="en-US" dirty="0"/>
              <a:t>10</a:t>
            </a:r>
            <a:r>
              <a:rPr lang="en-US" baseline="-25000" dirty="0"/>
              <a:t>2</a:t>
            </a:r>
            <a:r>
              <a:rPr lang="en-US" dirty="0"/>
              <a:t>, which is 2</a:t>
            </a:r>
            <a:r>
              <a:rPr lang="mr-IN" dirty="0"/>
              <a:t>…</a:t>
            </a:r>
            <a:endParaRPr lang="en-US" dirty="0"/>
          </a:p>
          <a:p>
            <a:pPr lvl="2"/>
            <a:r>
              <a:rPr lang="en-US" dirty="0"/>
              <a:t>It's like doing </a:t>
            </a:r>
            <a:r>
              <a:rPr lang="en-US" b="1" dirty="0"/>
              <a:t>integer</a:t>
            </a:r>
            <a:r>
              <a:rPr lang="en-US" dirty="0"/>
              <a:t> (or </a:t>
            </a:r>
            <a:r>
              <a:rPr lang="en-US" b="1" dirty="0"/>
              <a:t>flooring</a:t>
            </a:r>
            <a:r>
              <a:rPr lang="en-US" dirty="0"/>
              <a:t>) division</a:t>
            </a:r>
          </a:p>
          <a:p>
            <a:pPr lvl="2"/>
            <a:endParaRPr lang="en-US" dirty="0"/>
          </a:p>
          <a:p>
            <a:r>
              <a:rPr lang="en-US" dirty="0"/>
              <a:t>Generally, compilers are smart enough that you just multiply/divide</a:t>
            </a:r>
          </a:p>
          <a:p>
            <a:pPr lvl="1"/>
            <a:r>
              <a:rPr lang="en-US" dirty="0"/>
              <a:t>It’s confusing to shift just to optimize performance.</a:t>
            </a:r>
          </a:p>
          <a:p>
            <a:pPr lvl="1"/>
            <a:r>
              <a:rPr lang="en-US" dirty="0"/>
              <a:t>It’s good to not be clever until it is proven that you need to be.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6C46-7EDD-4721-B8BB-BBC68C83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Bitwise Operations: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A695-0DF0-42DE-A643-072CDDC0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674913" cy="44820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 code		Description				MIPS instruction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| y			or					or  x, x, y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&amp; y			and					and x, x, y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^ y			</a:t>
            </a:r>
            <a:r>
              <a:rPr lang="en-US" dirty="0" err="1"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					</a:t>
            </a:r>
            <a:r>
              <a:rPr lang="en-US" dirty="0" err="1"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x, x, y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!x			not					seq x, x, $0 (“</a:t>
            </a:r>
            <a:r>
              <a:rPr lang="en-US" dirty="0" err="1">
                <a:latin typeface="Inconsolata" panose="020B0609030003000000" pitchFamily="49" charset="0"/>
              </a:rPr>
              <a:t>seqz</a:t>
            </a:r>
            <a:r>
              <a:rPr lang="en-US" dirty="0">
                <a:latin typeface="Inconsolata" panose="020B0609030003000000" pitchFamily="49" charset="0"/>
              </a:rPr>
              <a:t>”)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~x			complement (negate)		nor x, x, $0 (“not”)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&lt;&lt; y		left-shift logical		</a:t>
            </a:r>
            <a:r>
              <a:rPr lang="en-US" dirty="0" err="1">
                <a:latin typeface="Inconsolata" panose="020B0609030003000000" pitchFamily="49" charset="0"/>
              </a:rPr>
              <a:t>sll</a:t>
            </a:r>
            <a:r>
              <a:rPr lang="en-US" dirty="0">
                <a:latin typeface="Inconsolata" panose="020B0609030003000000" pitchFamily="49" charset="0"/>
              </a:rPr>
              <a:t> x, x, y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&gt;&gt; y		right-shift logical		</a:t>
            </a:r>
            <a:r>
              <a:rPr lang="en-US" dirty="0" err="1">
                <a:latin typeface="Inconsolata" panose="020B0609030003000000" pitchFamily="49" charset="0"/>
              </a:rPr>
              <a:t>srl</a:t>
            </a:r>
            <a:r>
              <a:rPr lang="en-US" dirty="0">
                <a:latin typeface="Inconsolata" panose="020B0609030003000000" pitchFamily="49" charset="0"/>
              </a:rPr>
              <a:t> x, x, y</a:t>
            </a:r>
          </a:p>
          <a:p>
            <a:pPr marL="0" indent="0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/>
              <a:t>When x is signed (most of the time…):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&gt;&gt; y		right-shift arithmetic	</a:t>
            </a:r>
            <a:r>
              <a:rPr lang="en-US" dirty="0" err="1">
                <a:latin typeface="Inconsolata" panose="020B0609030003000000" pitchFamily="49" charset="0"/>
              </a:rPr>
              <a:t>sra</a:t>
            </a:r>
            <a:r>
              <a:rPr lang="en-US" dirty="0">
                <a:latin typeface="Inconsolata" panose="020B0609030003000000" pitchFamily="49" charset="0"/>
              </a:rPr>
              <a:t> x, x, 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0C935-22BE-457D-B738-1979B2E7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DB330-8307-4F1E-9584-307D2B84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9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201589-CDA1-4519-A5B9-9EDC6554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Encoding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DFC88-6D2A-4453-8E3F-77C281C94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Time I Teach Floats I Want Some Root Beer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9D06B-8847-425F-92C0-F387F785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2E10F2-E9CB-470C-AA1E-5FDFC3DF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3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1BE7C2-00B0-4E5D-869D-0630185D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Manipulation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7B62A6-DE94-40B2-ABCA-4251E9F0F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Flippin’ Switches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9BC99-42E0-47CA-938F-08B9BE1E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08E06-C9E4-4AB7-8763-3DFA186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06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want to represent decimal places, one way of doing so is by assuming that the lowest </a:t>
            </a:r>
            <a:r>
              <a:rPr lang="en-US" i="1" dirty="0"/>
              <a:t>n</a:t>
            </a:r>
            <a:r>
              <a:rPr lang="en-US" dirty="0"/>
              <a:t> digits are the decimal places.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479" y="2108954"/>
            <a:ext cx="1798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$12.34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708041"/>
            <a:ext cx="2161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+$10.81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012" y="3268498"/>
            <a:ext cx="1798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$23.15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5062" y="2108954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2783" y="2708041"/>
            <a:ext cx="1726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+10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81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6595" y="3268498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23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6402" y="2646486"/>
            <a:ext cx="350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this is called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fixed-point representation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rising tide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16.16 fixed-point number looks like this: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503832"/>
            <a:ext cx="787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0011 0000 0101 1010.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1000 0000 1111 1111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9036" y="3696312"/>
            <a:ext cx="787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0011.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0000 0101 1010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1000 0000 1111 1111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4548886"/>
            <a:ext cx="787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0011 0000 0101 1010 1000 0000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.1111 1111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13672" y="1884115"/>
            <a:ext cx="1905000" cy="571108"/>
            <a:chOff x="3296800" y="3234888"/>
            <a:chExt cx="1905000" cy="571108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4249300" y="3234888"/>
              <a:ext cx="0" cy="2360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296800" y="3375109"/>
              <a:ext cx="1905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binary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point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0949" y="2341315"/>
            <a:ext cx="3998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largest (signed) value we can represent is +32767.999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6172" y="2341315"/>
            <a:ext cx="3998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smallest fraction we can represent is 1/65536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351" y="3209782"/>
            <a:ext cx="8357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But if we let the binary point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float around</a:t>
            </a:r>
            <a:r>
              <a:rPr kumimoji="0" lang="mr-I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5351" y="4117999"/>
            <a:ext cx="8357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can get much higher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accuracy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near 0</a:t>
            </a:r>
            <a:r>
              <a:rPr kumimoji="0" lang="mr-I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638" y="5032673"/>
            <a:ext cx="8357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trade off accuracy for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range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further away from 0.</a:t>
            </a:r>
          </a:p>
        </p:txBody>
      </p:sp>
    </p:spTree>
    <p:extLst>
      <p:ext uri="{BB962C8B-B14F-4D97-AF65-F5344CB8AC3E}">
        <p14:creationId xmlns:p14="http://schemas.microsoft.com/office/powerpoint/2010/main" val="21188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/>
      <p:bldP spid="14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Established in 1985, updated as recently as 2008.</a:t>
            </a:r>
          </a:p>
          <a:p>
            <a:r>
              <a:rPr lang="en-US" dirty="0"/>
              <a:t>Standard for floating-point representation and arithmetic that </a:t>
            </a:r>
            <a:r>
              <a:rPr lang="en-US" b="1" dirty="0"/>
              <a:t>virtually every CPU </a:t>
            </a:r>
            <a:r>
              <a:rPr lang="en-US" dirty="0"/>
              <a:t>now uses.</a:t>
            </a:r>
          </a:p>
          <a:p>
            <a:r>
              <a:rPr lang="en-US" dirty="0"/>
              <a:t>Floating-point representation is based around </a:t>
            </a:r>
            <a:r>
              <a:rPr lang="en-US" b="1" dirty="0"/>
              <a:t>scientific notation: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2853026"/>
            <a:ext cx="2915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1348 =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-0.0039 =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-1440000 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2853025"/>
            <a:ext cx="289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+1.348 × 10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+3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-3.9   × 10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-3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-1.44  × 10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646169" y="4283129"/>
            <a:ext cx="914401" cy="1078957"/>
            <a:chOff x="3646169" y="3251895"/>
            <a:chExt cx="914401" cy="1078957"/>
          </a:xfrm>
        </p:grpSpPr>
        <p:cxnSp>
          <p:nvCxnSpPr>
            <p:cNvPr id="11" name="Straight Arrow Connector 10"/>
            <p:cNvCxnSpPr>
              <a:cxnSpLocks/>
              <a:stCxn id="15" idx="0"/>
            </p:cNvCxnSpPr>
            <p:nvPr/>
          </p:nvCxnSpPr>
          <p:spPr>
            <a:xfrm flipV="1">
              <a:off x="4103370" y="3251895"/>
              <a:ext cx="392430" cy="6480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646169" y="3899965"/>
              <a:ext cx="9144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63598" y="4325276"/>
            <a:ext cx="1580002" cy="1032460"/>
            <a:chOff x="4363598" y="3294042"/>
            <a:chExt cx="1580002" cy="1032460"/>
          </a:xfrm>
        </p:grpSpPr>
        <p:sp>
          <p:nvSpPr>
            <p:cNvPr id="8" name="Left Brace 7"/>
            <p:cNvSpPr/>
            <p:nvPr/>
          </p:nvSpPr>
          <p:spPr>
            <a:xfrm rot="16200000">
              <a:off x="4952771" y="2989473"/>
              <a:ext cx="401657" cy="1010796"/>
            </a:xfrm>
            <a:prstGeom prst="leftBrace">
              <a:avLst>
                <a:gd name="adj1" fmla="val 50533"/>
                <a:gd name="adj2" fmla="val 50000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63598" y="3895615"/>
              <a:ext cx="15800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significand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19799" y="4245559"/>
            <a:ext cx="1371602" cy="1098443"/>
            <a:chOff x="6019799" y="3214325"/>
            <a:chExt cx="1371602" cy="1098443"/>
          </a:xfrm>
        </p:grpSpPr>
        <p:cxnSp>
          <p:nvCxnSpPr>
            <p:cNvPr id="13" name="Straight Arrow Connector 12"/>
            <p:cNvCxnSpPr>
              <a:cxnSpLocks/>
              <a:stCxn id="17" idx="0"/>
            </p:cNvCxnSpPr>
            <p:nvPr/>
          </p:nvCxnSpPr>
          <p:spPr>
            <a:xfrm flipV="1">
              <a:off x="6705600" y="3214325"/>
              <a:ext cx="0" cy="6675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019799" y="3881881"/>
              <a:ext cx="1371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32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Scientific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notation works equally well in any other base!</a:t>
            </a:r>
          </a:p>
          <a:p>
            <a:pPr lvl="1"/>
            <a:r>
              <a:rPr lang="en-US" dirty="0"/>
              <a:t>(below uses base-10 exponents for clarity)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30103"/>
            <a:ext cx="46087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+1001 0101 =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-0.001 010 =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-1001 0000 0000 0000 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8525" y="1530102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+1.001 0101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+7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-1.010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-3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-1.001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29000" y="2794747"/>
            <a:ext cx="3124200" cy="1540971"/>
            <a:chOff x="2687199" y="3262722"/>
            <a:chExt cx="3124200" cy="1540971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4249300" y="3262722"/>
              <a:ext cx="0" cy="4329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687199" y="3695697"/>
              <a:ext cx="31242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what do you notice about the digit before the 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binary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point?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5CC46B-75A8-4D3D-ADB7-46F289649662}"/>
              </a:ext>
            </a:extLst>
          </p:cNvPr>
          <p:cNvSpPr txBox="1"/>
          <p:nvPr/>
        </p:nvSpPr>
        <p:spPr>
          <a:xfrm>
            <a:off x="762000" y="4354768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(+/-)1.f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exp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3D33C-1DF2-4EF8-BF73-DEDFA4A1A819}"/>
              </a:ext>
            </a:extLst>
          </p:cNvPr>
          <p:cNvSpPr txBox="1"/>
          <p:nvPr/>
        </p:nvSpPr>
        <p:spPr>
          <a:xfrm>
            <a:off x="4371975" y="4354767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 – fraction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1.f – significand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exp – exponent</a:t>
            </a:r>
          </a:p>
        </p:txBody>
      </p:sp>
    </p:spTree>
    <p:extLst>
      <p:ext uri="{BB962C8B-B14F-4D97-AF65-F5344CB8AC3E}">
        <p14:creationId xmlns:p14="http://schemas.microsoft.com/office/powerpoint/2010/main" val="7461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13" grpId="0" build="p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Single-precision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963473"/>
          </a:xfrm>
        </p:spPr>
        <p:txBody>
          <a:bodyPr/>
          <a:lstStyle/>
          <a:p>
            <a:r>
              <a:rPr lang="en-US" dirty="0"/>
              <a:t>Known as </a:t>
            </a:r>
            <a:r>
              <a:rPr lang="en-US" b="1" dirty="0"/>
              <a:t>float</a:t>
            </a:r>
            <a:r>
              <a:rPr lang="en-US" dirty="0"/>
              <a:t> in C/C++/Java etc., 32-bit float format</a:t>
            </a:r>
          </a:p>
          <a:p>
            <a:r>
              <a:rPr lang="en-US" dirty="0"/>
              <a:t>1 bit for sign, 8 bits for the exponent, 23 bits for the </a:t>
            </a:r>
            <a:r>
              <a:rPr lang="en-US" i="1" dirty="0"/>
              <a:t>fraction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26" name="Picture 2" descr="https://upload.wikimedia.org/wikipedia/commons/thumb/d/d2/Float_example.svg/1024px-Float_examp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13967"/>
            <a:ext cx="8153400" cy="10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5261030"/>
            <a:ext cx="64008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illustration from user </a:t>
            </a:r>
            <a:r>
              <a:rPr kumimoji="0" lang="en-US" sz="1404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Stannered</a:t>
            </a: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on Wikimedia Commons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65BEF1-E830-4E57-8B20-DEA00AF95D8B}"/>
              </a:ext>
            </a:extLst>
          </p:cNvPr>
          <p:cNvSpPr txBox="1">
            <a:spLocks/>
          </p:cNvSpPr>
          <p:nvPr/>
        </p:nvSpPr>
        <p:spPr>
          <a:xfrm>
            <a:off x="388620" y="3503981"/>
            <a:ext cx="8343900" cy="1831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Tradeoff:</a:t>
            </a:r>
          </a:p>
          <a:p>
            <a:pPr lvl="1"/>
            <a:r>
              <a:rPr lang="en-US" dirty="0"/>
              <a:t>More accuracy  More fraction bits</a:t>
            </a:r>
          </a:p>
          <a:p>
            <a:pPr lvl="1"/>
            <a:r>
              <a:rPr lang="en-US" dirty="0"/>
              <a:t>More range  More exponent bits</a:t>
            </a:r>
          </a:p>
          <a:p>
            <a:r>
              <a:rPr lang="en-US" dirty="0"/>
              <a:t>Every design has tradeoffs 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</a:p>
          <a:p>
            <a:pPr lvl="1"/>
            <a:r>
              <a:rPr lang="en-US" altLang="ja-JP" dirty="0"/>
              <a:t>Welcome to Systems!</a:t>
            </a:r>
          </a:p>
        </p:txBody>
      </p:sp>
    </p:spTree>
    <p:extLst>
      <p:ext uri="{BB962C8B-B14F-4D97-AF65-F5344CB8AC3E}">
        <p14:creationId xmlns:p14="http://schemas.microsoft.com/office/powerpoint/2010/main" val="6740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8" grpId="0" build="p" bldLvl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Single-precision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/>
          <a:p>
            <a:r>
              <a:rPr lang="en-US" dirty="0"/>
              <a:t>Known as </a:t>
            </a:r>
            <a:r>
              <a:rPr lang="en-US" b="1" dirty="0"/>
              <a:t>float</a:t>
            </a:r>
            <a:r>
              <a:rPr lang="en-US" dirty="0"/>
              <a:t> in C/C++/Java etc., 32-bit float format</a:t>
            </a:r>
          </a:p>
          <a:p>
            <a:r>
              <a:rPr lang="en-US" dirty="0"/>
              <a:t>1 bit for sign, 8 bits for the exponent, 23 bits for the </a:t>
            </a:r>
            <a:r>
              <a:rPr lang="en-US" i="1" dirty="0"/>
              <a:t>fraction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26" name="Picture 2" descr="https://upload.wikimedia.org/wikipedia/commons/thumb/d/d2/Float_example.svg/1024px-Float_examp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30192"/>
            <a:ext cx="8153400" cy="10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5348811"/>
            <a:ext cx="64008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illustration from user </a:t>
            </a:r>
            <a:r>
              <a:rPr kumimoji="0" lang="en-US" sz="1404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Stannered</a:t>
            </a: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on Wikimedia Commons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E176E7-3BEB-4672-AA54-EBFFB2675B40}"/>
              </a:ext>
            </a:extLst>
          </p:cNvPr>
          <p:cNvSpPr txBox="1">
            <a:spLocks/>
          </p:cNvSpPr>
          <p:nvPr/>
        </p:nvSpPr>
        <p:spPr>
          <a:xfrm>
            <a:off x="388620" y="3001366"/>
            <a:ext cx="8343900" cy="2523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fraction field only stores the digits after the binary point</a:t>
            </a:r>
          </a:p>
          <a:p>
            <a:r>
              <a:rPr lang="en-US" dirty="0"/>
              <a:t>The 1 before the binary point is implicit!</a:t>
            </a:r>
          </a:p>
          <a:p>
            <a:pPr lvl="1"/>
            <a:r>
              <a:rPr lang="en-US" dirty="0"/>
              <a:t>This is called normalized representation</a:t>
            </a:r>
          </a:p>
          <a:p>
            <a:pPr lvl="1"/>
            <a:r>
              <a:rPr lang="en-US" dirty="0"/>
              <a:t>In effect this gives us a 24-bit significand</a:t>
            </a:r>
          </a:p>
          <a:p>
            <a:pPr lvl="1"/>
            <a:r>
              <a:rPr lang="en-US" dirty="0"/>
              <a:t>The only number with a 0 before the binary point is 0!</a:t>
            </a:r>
          </a:p>
          <a:p>
            <a:r>
              <a:rPr lang="en-US" dirty="0"/>
              <a:t>The significand of floating-point numbers is in sign-magnitude!</a:t>
            </a:r>
          </a:p>
          <a:p>
            <a:pPr lvl="1"/>
            <a:r>
              <a:rPr lang="en-US" dirty="0"/>
              <a:t>Do you remember the downside(s)?</a:t>
            </a:r>
          </a:p>
        </p:txBody>
      </p:sp>
    </p:spTree>
    <p:extLst>
      <p:ext uri="{BB962C8B-B14F-4D97-AF65-F5344CB8AC3E}">
        <p14:creationId xmlns:p14="http://schemas.microsoft.com/office/powerpoint/2010/main" val="774271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exponent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exponent field is 8 bits, and can hold positive or negative exponents, but... it doesn't use S-M, 1's, or 2's complement.</a:t>
            </a:r>
          </a:p>
          <a:p>
            <a:r>
              <a:rPr lang="en-US" dirty="0"/>
              <a:t>It uses something called </a:t>
            </a:r>
            <a:r>
              <a:rPr lang="en-US" b="1" dirty="0"/>
              <a:t>biased notation.</a:t>
            </a:r>
            <a:endParaRPr lang="en-US" dirty="0"/>
          </a:p>
          <a:p>
            <a:pPr lvl="1"/>
            <a:r>
              <a:rPr lang="en-US" dirty="0"/>
              <a:t>biased representation = signed number + </a:t>
            </a:r>
            <a:r>
              <a:rPr lang="en-US" i="1" dirty="0"/>
              <a:t>bias constant</a:t>
            </a:r>
            <a:endParaRPr lang="en-US" dirty="0"/>
          </a:p>
          <a:p>
            <a:pPr lvl="1"/>
            <a:r>
              <a:rPr lang="en-US" b="1" dirty="0"/>
              <a:t>single-precision </a:t>
            </a:r>
            <a:r>
              <a:rPr lang="en-US" dirty="0"/>
              <a:t>floats use a bias constant of </a:t>
            </a:r>
            <a:r>
              <a:rPr lang="en-US" b="1" dirty="0"/>
              <a:t>127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799" y="2577359"/>
            <a:ext cx="1636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 =&gt;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-10 =&gt;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34 =&gt;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8525" y="2577358"/>
            <a:ext cx="1278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117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161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121" y="302277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3727" y="302277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Biased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E1C8A0C-C31A-44C5-8F46-B64655BA4D97}"/>
              </a:ext>
            </a:extLst>
          </p:cNvPr>
          <p:cNvSpPr txBox="1">
            <a:spLocks/>
          </p:cNvSpPr>
          <p:nvPr/>
        </p:nvSpPr>
        <p:spPr>
          <a:xfrm>
            <a:off x="388620" y="4147719"/>
            <a:ext cx="8343900" cy="1445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exponent can range from -126 to +127 (1 to 254 biased)</a:t>
            </a:r>
          </a:p>
          <a:p>
            <a:pPr lvl="1"/>
            <a:r>
              <a:rPr lang="en-US" dirty="0"/>
              <a:t>0 and 255 are reserved!</a:t>
            </a:r>
          </a:p>
          <a:p>
            <a:r>
              <a:rPr lang="en-US" dirty="0"/>
              <a:t>Why'd they do this?</a:t>
            </a:r>
          </a:p>
          <a:p>
            <a:pPr lvl="1"/>
            <a:r>
              <a:rPr lang="en-US" dirty="0"/>
              <a:t>so you can sort floats with integer comparisons??</a:t>
            </a:r>
          </a:p>
        </p:txBody>
      </p:sp>
    </p:spTree>
    <p:extLst>
      <p:ext uri="{BB962C8B-B14F-4D97-AF65-F5344CB8AC3E}">
        <p14:creationId xmlns:p14="http://schemas.microsoft.com/office/powerpoint/2010/main" val="118279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Scientific Notation (revisited)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previous numbers are actually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0" y="1981197"/>
            <a:ext cx="5736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(-1)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.001 0101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134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(-1)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.010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124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(-1)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.001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142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2A1A6-BA23-4D86-A034-ACC02AD24E1B}"/>
              </a:ext>
            </a:extLst>
          </p:cNvPr>
          <p:cNvSpPr txBox="1"/>
          <p:nvPr/>
        </p:nvSpPr>
        <p:spPr>
          <a:xfrm>
            <a:off x="28575" y="1981197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+1.001 0101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+7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-1.010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-3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-1.001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FDBCB-FE8B-46B3-AFF2-A860C3E98560}"/>
              </a:ext>
            </a:extLst>
          </p:cNvPr>
          <p:cNvSpPr txBox="1"/>
          <p:nvPr/>
        </p:nvSpPr>
        <p:spPr>
          <a:xfrm>
            <a:off x="304800" y="4031866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(-1)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x1.f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exp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5D1E4-17FA-4DF3-AE46-1D6DBA7D0052}"/>
              </a:ext>
            </a:extLst>
          </p:cNvPr>
          <p:cNvSpPr txBox="1"/>
          <p:nvPr/>
        </p:nvSpPr>
        <p:spPr>
          <a:xfrm>
            <a:off x="4371974" y="4031866"/>
            <a:ext cx="44672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 – sign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 – fraction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exp – biased exponent</a:t>
            </a:r>
          </a:p>
        </p:txBody>
      </p:sp>
    </p:spTree>
    <p:extLst>
      <p:ext uri="{BB962C8B-B14F-4D97-AF65-F5344CB8AC3E}">
        <p14:creationId xmlns:p14="http://schemas.microsoft.com/office/powerpoint/2010/main" val="86072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 build="p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an integer as a float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an integer, like 2471 =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0000 1001 1010 0111</a:t>
            </a:r>
            <a:r>
              <a:rPr lang="en-US" b="1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pPr marL="715805" lvl="1" indent="-457200">
              <a:buFont typeface="+mj-lt"/>
              <a:buAutoNum type="arabicPeriod"/>
            </a:pPr>
            <a:r>
              <a:rPr lang="en-US" dirty="0"/>
              <a:t>put it in scientific notation</a:t>
            </a:r>
          </a:p>
          <a:p>
            <a:pPr marL="972980" lvl="2" indent="-457200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1.001 1010 0111</a:t>
            </a:r>
            <a:r>
              <a:rPr lang="en-US" sz="2800" b="1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× 2</a:t>
            </a:r>
            <a:r>
              <a:rPr lang="en-US" sz="2800" b="1" baseline="30000" dirty="0">
                <a:latin typeface="Consolas" charset="0"/>
                <a:ea typeface="Consolas" charset="0"/>
                <a:cs typeface="Consolas" charset="0"/>
              </a:rPr>
              <a:t>+11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715805" lvl="1" indent="-457200">
              <a:buFont typeface="+mj-lt"/>
              <a:buAutoNum type="arabicPeriod"/>
            </a:pPr>
            <a:r>
              <a:rPr lang="en-US" dirty="0"/>
              <a:t>get the exponent field by adding the bias constant</a:t>
            </a:r>
          </a:p>
          <a:p>
            <a:pPr marL="972980" lvl="2" indent="-457200"/>
            <a:r>
              <a:rPr lang="en-US" sz="2800" dirty="0"/>
              <a:t>11 + 127 = 138 = </a:t>
            </a:r>
            <a:r>
              <a:rPr lang="fi-FI" sz="2800" b="1" dirty="0">
                <a:latin typeface="Consolas" charset="0"/>
                <a:ea typeface="Consolas" charset="0"/>
                <a:cs typeface="Consolas" charset="0"/>
              </a:rPr>
              <a:t>10001010</a:t>
            </a:r>
            <a:r>
              <a:rPr lang="fi-FI" sz="2800" b="1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2800" b="1" baseline="-25000" dirty="0">
              <a:latin typeface="Consolas" charset="0"/>
              <a:ea typeface="Consolas" charset="0"/>
              <a:cs typeface="Consolas" charset="0"/>
            </a:endParaRPr>
          </a:p>
          <a:p>
            <a:pPr marL="715805" lvl="1" indent="-457200">
              <a:buFont typeface="+mj-lt"/>
              <a:buAutoNum type="arabicPeriod"/>
            </a:pPr>
            <a:r>
              <a:rPr lang="en-US" dirty="0"/>
              <a:t>copy the bits </a:t>
            </a:r>
            <a:r>
              <a:rPr lang="en-US" b="1" dirty="0"/>
              <a:t>after the binary point </a:t>
            </a:r>
            <a:r>
              <a:rPr lang="en-US" dirty="0"/>
              <a:t>into the fraction field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953620"/>
              </p:ext>
            </p:extLst>
          </p:nvPr>
        </p:nvGraphicFramePr>
        <p:xfrm>
          <a:off x="423360" y="3254189"/>
          <a:ext cx="845820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3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10001010</a:t>
                      </a:r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00110100111</a:t>
                      </a:r>
                      <a:r>
                        <a:rPr lang="en-US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000000</a:t>
                      </a:r>
                      <a:r>
                        <a:rPr lang="mr-IN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…</a:t>
                      </a:r>
                      <a:r>
                        <a:rPr lang="en-US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128465" y="4309631"/>
            <a:ext cx="2819400" cy="954618"/>
            <a:chOff x="2306199" y="3088136"/>
            <a:chExt cx="2819400" cy="954618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763399" y="3088136"/>
              <a:ext cx="1" cy="49560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306199" y="3611867"/>
              <a:ext cx="2819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start at the </a:t>
              </a:r>
              <a:r>
                <a:rPr kumimoji="0" 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left</a:t>
              </a: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side!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806420" y="4426776"/>
            <a:ext cx="2819400" cy="881238"/>
            <a:chOff x="1353699" y="3088136"/>
            <a:chExt cx="2819400" cy="881238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763399" y="3088136"/>
              <a:ext cx="1" cy="49560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353699" y="3538487"/>
              <a:ext cx="2819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15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41242"/>
            <a:ext cx="8857775" cy="765690"/>
          </a:xfrm>
        </p:spPr>
        <p:txBody>
          <a:bodyPr/>
          <a:lstStyle/>
          <a:p>
            <a:r>
              <a:rPr lang="en-US" dirty="0"/>
              <a:t>The most common other format is </a:t>
            </a:r>
            <a:r>
              <a:rPr lang="en-US" b="1" dirty="0"/>
              <a:t>double-precision </a:t>
            </a:r>
            <a:r>
              <a:rPr lang="en-US" dirty="0"/>
              <a:t>(C/C++/Java </a:t>
            </a:r>
            <a:r>
              <a:rPr lang="en-US" b="1" dirty="0"/>
              <a:t>double</a:t>
            </a:r>
            <a:r>
              <a:rPr lang="en-US" dirty="0"/>
              <a:t>), which uses an 11-bit exponent and 52-bit fraction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050" name="Picture 2" descr="https://upload.wikimedia.org/wikipedia/commons/thumb/a/a9/IEEE_754_Double_Floating_Point_Format.svg/1024px-IEEE_754_Double_Floating_Point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05" y="1429876"/>
            <a:ext cx="9144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825" y="5386245"/>
            <a:ext cx="537946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both illustrations from user </a:t>
            </a:r>
            <a:r>
              <a:rPr kumimoji="0" lang="en-US" sz="1404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Codekaizen</a:t>
            </a: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on Wikimedia Commons</a:t>
            </a:r>
          </a:p>
        </p:txBody>
      </p:sp>
      <p:pic>
        <p:nvPicPr>
          <p:cNvPr id="2052" name="Picture 4" descr="https://upload.wikimedia.org/wikipedia/commons/thumb/2/21/IEEE_754r_Half_Floating_Point_Format.svg/640px-IEEE_754r_Half_Floating_Point_Forma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66" y="3767004"/>
            <a:ext cx="3048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BEDE748-5BEF-43DF-A1CE-9E2A8013E560}"/>
              </a:ext>
            </a:extLst>
          </p:cNvPr>
          <p:cNvSpPr/>
          <p:nvPr/>
        </p:nvSpPr>
        <p:spPr>
          <a:xfrm>
            <a:off x="237132" y="3767004"/>
            <a:ext cx="2075762" cy="990600"/>
          </a:xfrm>
          <a:prstGeom prst="cloudCallout">
            <a:avLst>
              <a:gd name="adj1" fmla="val -14401"/>
              <a:gd name="adj2" fmla="val -149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How much is the bias?</a:t>
            </a:r>
            <a:endParaRPr kumimoji="0" lang="en-GB" sz="140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2C58A161-4A60-41C6-BF4B-438250D960E1}"/>
              </a:ext>
            </a:extLst>
          </p:cNvPr>
          <p:cNvSpPr/>
          <p:nvPr/>
        </p:nvSpPr>
        <p:spPr>
          <a:xfrm>
            <a:off x="3458869" y="4002288"/>
            <a:ext cx="1694762" cy="825582"/>
          </a:xfrm>
          <a:prstGeom prst="cloudCallout">
            <a:avLst>
              <a:gd name="adj1" fmla="val 94672"/>
              <a:gd name="adj2" fmla="val 26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How much is the bias?</a:t>
            </a:r>
            <a:endParaRPr kumimoji="0" lang="en-GB" sz="140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2C1F5E-EFF0-4125-884D-9D0221D2CB34}"/>
              </a:ext>
            </a:extLst>
          </p:cNvPr>
          <p:cNvSpPr txBox="1">
            <a:spLocks/>
          </p:cNvSpPr>
          <p:nvPr/>
        </p:nvSpPr>
        <p:spPr>
          <a:xfrm>
            <a:off x="2340866" y="3074987"/>
            <a:ext cx="6400800" cy="76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GPUs have driven the creation of a half-precision 16-bit floating-point format. it's adorable</a:t>
            </a:r>
          </a:p>
        </p:txBody>
      </p:sp>
    </p:spTree>
    <p:extLst>
      <p:ext uri="{BB962C8B-B14F-4D97-AF65-F5344CB8AC3E}">
        <p14:creationId xmlns:p14="http://schemas.microsoft.com/office/powerpoint/2010/main" val="12121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"bitwise" operations?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378" y="1069298"/>
            <a:ext cx="8396021" cy="1219199"/>
          </a:xfrm>
        </p:spPr>
        <p:txBody>
          <a:bodyPr>
            <a:normAutofit/>
          </a:bodyPr>
          <a:lstStyle/>
          <a:p>
            <a:r>
              <a:rPr lang="en-US" dirty="0"/>
              <a:t>The "numbers" we use on computers aren't </a:t>
            </a:r>
            <a:r>
              <a:rPr lang="en-US" i="1" dirty="0"/>
              <a:t>really</a:t>
            </a:r>
            <a:r>
              <a:rPr lang="en-US" dirty="0"/>
              <a:t> numbers right?</a:t>
            </a:r>
          </a:p>
          <a:p>
            <a:r>
              <a:rPr lang="en-US" dirty="0"/>
              <a:t>It's often useful to treat them instead as </a:t>
            </a:r>
            <a:r>
              <a:rPr lang="en-US" b="1" dirty="0"/>
              <a:t>a pattern of bits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/>
              <a:t>Bitwise operations </a:t>
            </a:r>
            <a:r>
              <a:rPr lang="en-US" dirty="0"/>
              <a:t>treat a value as a pattern of bits.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25133" y="2515427"/>
            <a:ext cx="999067" cy="16589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21104" y="2515427"/>
            <a:ext cx="999067" cy="16589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17075" y="2515427"/>
            <a:ext cx="999067" cy="16589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13046" y="2516217"/>
            <a:ext cx="999067" cy="16589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33748" y="4321666"/>
            <a:ext cx="381836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9719" y="4321666"/>
            <a:ext cx="381836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5690" y="4321666"/>
            <a:ext cx="381836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1661" y="4321666"/>
            <a:ext cx="381836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3748" y="4321666"/>
            <a:ext cx="381836" cy="523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05053" y="2501836"/>
            <a:ext cx="1056162" cy="16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could be a whole unit itself...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arithmetic is COMPLEX STUFF.</a:t>
            </a:r>
          </a:p>
          <a:p>
            <a:endParaRPr lang="en-US" dirty="0"/>
          </a:p>
          <a:p>
            <a:r>
              <a:rPr lang="en-US" dirty="0"/>
              <a:t>But it's not super useful to know unless you're either:</a:t>
            </a:r>
          </a:p>
          <a:p>
            <a:pPr lvl="1"/>
            <a:r>
              <a:rPr lang="en-US" dirty="0"/>
              <a:t>Doing lots of high-precision numerical programming, or</a:t>
            </a:r>
          </a:p>
          <a:p>
            <a:pPr lvl="1"/>
            <a:r>
              <a:rPr lang="en-US" dirty="0"/>
              <a:t>Implementing floating-point arithmetic yourself.</a:t>
            </a:r>
          </a:p>
          <a:p>
            <a:pPr lvl="1"/>
            <a:endParaRPr lang="en-US" dirty="0"/>
          </a:p>
          <a:p>
            <a:r>
              <a:rPr lang="en-US" dirty="0"/>
              <a:t>However...</a:t>
            </a:r>
          </a:p>
          <a:p>
            <a:pPr lvl="1"/>
            <a:r>
              <a:rPr lang="en-US" dirty="0"/>
              <a:t>It's good to have an understanding of </a:t>
            </a:r>
            <a:r>
              <a:rPr lang="en-US" i="1" dirty="0"/>
              <a:t>why</a:t>
            </a:r>
            <a:r>
              <a:rPr lang="en-US" dirty="0"/>
              <a:t> limitations exist.</a:t>
            </a:r>
          </a:p>
          <a:p>
            <a:pPr lvl="1"/>
            <a:r>
              <a:rPr lang="en-US" dirty="0"/>
              <a:t>It's good to have an </a:t>
            </a:r>
            <a:r>
              <a:rPr lang="en-US" i="1" dirty="0"/>
              <a:t>appreciation</a:t>
            </a:r>
            <a:r>
              <a:rPr lang="en-US" dirty="0"/>
              <a:t> of how complex this is... and how much better things are now than they were in the 1970s and 1980s!</a:t>
            </a:r>
          </a:p>
          <a:p>
            <a:pPr lvl="1"/>
            <a:r>
              <a:rPr lang="en-US" dirty="0"/>
              <a:t>It’s good to know things do not behave as expected when using float and double!!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9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simplest operation: NOT (logical negation)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021" y="662157"/>
                <a:ext cx="8291779" cy="4609837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If the light is off, turn it 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light is on, turn it off.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summarize this in a </a:t>
                </a:r>
                <a:r>
                  <a:rPr lang="en-US" b="1" dirty="0"/>
                  <a:t>truth table</a:t>
                </a:r>
                <a:r>
                  <a:rPr lang="en-US" dirty="0"/>
                  <a:t>.</a:t>
                </a:r>
                <a:endParaRPr lang="en-US" b="1" dirty="0"/>
              </a:p>
              <a:p>
                <a:r>
                  <a:rPr lang="en-US" dirty="0"/>
                  <a:t>We write NOT as </a:t>
                </a:r>
                <a:r>
                  <a:rPr lang="en-US" b="1" dirty="0"/>
                  <a:t>~A</a:t>
                </a:r>
                <a:r>
                  <a:rPr lang="en-US" dirty="0"/>
                  <a:t>, or </a:t>
                </a:r>
                <a:r>
                  <a:rPr lang="en-US" b="1" dirty="0"/>
                  <a:t>¬A</a:t>
                </a:r>
                <a:r>
                  <a:rPr lang="en-US" dirty="0"/>
                  <a:t>, or</a:t>
                </a:r>
                <a:r>
                  <a:rPr lang="en-US" dirty="0"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Segoe UI" charset="0"/>
                            <a:cs typeface="Segoe UI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Segoe UI" charset="0"/>
                            <a:ea typeface="Segoe UI" charset="0"/>
                            <a:cs typeface="Segoe UI" charset="0"/>
                          </a:rPr>
                          <m:t>A</m:t>
                        </m:r>
                      </m:e>
                    </m:acc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In C, the NOT operation is the “!” operator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021" y="662157"/>
                <a:ext cx="8291779" cy="4609837"/>
              </a:xfr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7800" y="953404"/>
          <a:ext cx="1855524" cy="1903599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927762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927762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</a:tblGrid>
              <a:tr h="6345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6345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6345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08819" y="1925669"/>
            <a:ext cx="609913" cy="960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52133" y="1925669"/>
            <a:ext cx="578723" cy="9609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20943" y="800376"/>
            <a:ext cx="609913" cy="960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08819" y="813076"/>
            <a:ext cx="578723" cy="9609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57759" y="1128459"/>
            <a:ext cx="420343" cy="30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757759" y="2253752"/>
            <a:ext cx="420343" cy="30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2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NOT to a whole bunch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30" y="808996"/>
            <a:ext cx="8621969" cy="623764"/>
          </a:xfrm>
        </p:spPr>
        <p:txBody>
          <a:bodyPr/>
          <a:lstStyle/>
          <a:p>
            <a:r>
              <a:rPr lang="en-US" dirty="0"/>
              <a:t>If we use the </a:t>
            </a:r>
            <a:r>
              <a:rPr lang="en-US" b="1" dirty="0"/>
              <a:t>not</a:t>
            </a:r>
            <a:r>
              <a:rPr lang="en-US" dirty="0"/>
              <a:t> instruction (~ in C), this is what happens: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05000" y="1342394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905000" y="1951994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057402" y="1860554"/>
            <a:ext cx="45211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209802" y="2569072"/>
            <a:ext cx="4667175" cy="820427"/>
            <a:chOff x="1676400" y="3861282"/>
            <a:chExt cx="4667175" cy="820427"/>
          </a:xfrm>
        </p:grpSpPr>
        <p:sp>
          <p:nvSpPr>
            <p:cNvPr id="12" name="Up Arrow 11"/>
            <p:cNvSpPr/>
            <p:nvPr/>
          </p:nvSpPr>
          <p:spPr>
            <a:xfrm>
              <a:off x="205740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257265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3087916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3603174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4118432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463369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17"/>
            <p:cNvSpPr/>
            <p:nvPr/>
          </p:nvSpPr>
          <p:spPr>
            <a:xfrm>
              <a:off x="514894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/>
            <p:cNvSpPr/>
            <p:nvPr/>
          </p:nvSpPr>
          <p:spPr>
            <a:xfrm>
              <a:off x="5664203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76400" y="4281599"/>
              <a:ext cx="4667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we did 8 </a:t>
              </a:r>
              <a:r>
                <a:rPr lang="en-US" sz="2000" b="1" dirty="0"/>
                <a:t>independent</a:t>
              </a:r>
              <a:r>
                <a:rPr lang="en-US" sz="2000" dirty="0"/>
                <a:t> NOT operations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36576" y="3657451"/>
            <a:ext cx="108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That's it.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031" y="4390394"/>
            <a:ext cx="562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only 8 bits shown cause 32 bits on a slide is too much</a:t>
            </a:r>
          </a:p>
        </p:txBody>
      </p:sp>
    </p:spTree>
    <p:extLst>
      <p:ext uri="{BB962C8B-B14F-4D97-AF65-F5344CB8AC3E}">
        <p14:creationId xmlns:p14="http://schemas.microsoft.com/office/powerpoint/2010/main" val="7552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add some switches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162" y="782296"/>
            <a:ext cx="8308238" cy="918223"/>
          </a:xfrm>
        </p:spPr>
        <p:txBody>
          <a:bodyPr/>
          <a:lstStyle/>
          <a:p>
            <a:r>
              <a:rPr lang="en-US" dirty="0"/>
              <a:t>There are two switches in a row connecting the light to the battery.</a:t>
            </a:r>
          </a:p>
          <a:p>
            <a:r>
              <a:rPr lang="en-US" b="1" dirty="0"/>
              <a:t>How do we make it light up?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066800" y="1620495"/>
            <a:ext cx="7232128" cy="1492676"/>
            <a:chOff x="1066800" y="1333500"/>
            <a:chExt cx="7232128" cy="14926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6969922" y="1070123"/>
              <a:ext cx="999067" cy="1658945"/>
            </a:xfrm>
            <a:prstGeom prst="rect">
              <a:avLst/>
            </a:prstGeom>
          </p:spPr>
        </p:pic>
        <p:pic>
          <p:nvPicPr>
            <p:cNvPr id="2050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267" y="1341968"/>
              <a:ext cx="2010833" cy="71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684" y="1333500"/>
              <a:ext cx="2010833" cy="71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1482990" y="1193432"/>
              <a:ext cx="1216554" cy="204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Elbow Connector 21"/>
            <p:cNvCxnSpPr/>
            <p:nvPr/>
          </p:nvCxnSpPr>
          <p:spPr>
            <a:xfrm rot="10800000" flipV="1">
              <a:off x="2980268" y="2123963"/>
              <a:ext cx="3970867" cy="304800"/>
            </a:xfrm>
            <a:prstGeom prst="bentConnector3">
              <a:avLst>
                <a:gd name="adj1" fmla="val 10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073672" y="3307533"/>
            <a:ext cx="7234689" cy="1437162"/>
            <a:chOff x="1073672" y="3020538"/>
            <a:chExt cx="7234689" cy="14371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H="1">
              <a:off x="6948246" y="2716584"/>
              <a:ext cx="1056162" cy="1664069"/>
            </a:xfrm>
            <a:prstGeom prst="rect">
              <a:avLst/>
            </a:prstGeom>
          </p:spPr>
        </p:pic>
        <p:pic>
          <p:nvPicPr>
            <p:cNvPr id="30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1489862" y="2824956"/>
              <a:ext cx="1216554" cy="204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Elbow Connector 30"/>
            <p:cNvCxnSpPr/>
            <p:nvPr/>
          </p:nvCxnSpPr>
          <p:spPr>
            <a:xfrm rot="10800000" flipV="1">
              <a:off x="2987140" y="3755487"/>
              <a:ext cx="3970867" cy="304800"/>
            </a:xfrm>
            <a:prstGeom prst="bentConnector3">
              <a:avLst>
                <a:gd name="adj1" fmla="val 10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971" y="3236684"/>
              <a:ext cx="1947602" cy="599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8198" y="3228739"/>
              <a:ext cx="1947602" cy="599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(Logical product)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2417"/>
            <a:ext cx="6983676" cy="1597349"/>
          </a:xfrm>
        </p:spPr>
        <p:txBody>
          <a:bodyPr/>
          <a:lstStyle/>
          <a:p>
            <a:r>
              <a:rPr lang="en-US" dirty="0"/>
              <a:t>AND is a </a:t>
            </a:r>
            <a:r>
              <a:rPr lang="en-US" b="1" dirty="0"/>
              <a:t>binary (two-operand) operation</a:t>
            </a:r>
            <a:r>
              <a:rPr lang="en-US" dirty="0"/>
              <a:t>.</a:t>
            </a:r>
          </a:p>
          <a:p>
            <a:r>
              <a:rPr lang="en-US" dirty="0"/>
              <a:t>It can be written a number of ways:</a:t>
            </a:r>
          </a:p>
          <a:p>
            <a:pPr marL="342900" lvl="1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A&amp;B  A∧B  A⋅B  AB</a:t>
            </a:r>
          </a:p>
          <a:p>
            <a:r>
              <a:rPr lang="en-US" dirty="0"/>
              <a:t>If we use the </a:t>
            </a:r>
            <a:r>
              <a:rPr lang="en-US" b="1" dirty="0"/>
              <a:t>and</a:t>
            </a:r>
            <a:r>
              <a:rPr lang="en-US" dirty="0"/>
              <a:t> instruction (&amp; in C):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36076" y="958616"/>
          <a:ext cx="1855524" cy="312811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618508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618508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618508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371600" y="3005010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&amp;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371600" y="3549416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1524002" y="3523170"/>
            <a:ext cx="45211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371600" y="2482616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676400" y="4082822"/>
            <a:ext cx="4694490" cy="820427"/>
            <a:chOff x="1676400" y="3861282"/>
            <a:chExt cx="4694490" cy="820427"/>
          </a:xfrm>
        </p:grpSpPr>
        <p:sp>
          <p:nvSpPr>
            <p:cNvPr id="13" name="Up Arrow 12"/>
            <p:cNvSpPr/>
            <p:nvPr/>
          </p:nvSpPr>
          <p:spPr>
            <a:xfrm>
              <a:off x="205740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257265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3087916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3603174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4118432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17"/>
            <p:cNvSpPr/>
            <p:nvPr/>
          </p:nvSpPr>
          <p:spPr>
            <a:xfrm>
              <a:off x="463369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/>
            <p:cNvSpPr/>
            <p:nvPr/>
          </p:nvSpPr>
          <p:spPr>
            <a:xfrm>
              <a:off x="514894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5664203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76400" y="4281599"/>
              <a:ext cx="46944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we did 8 </a:t>
              </a:r>
              <a:r>
                <a:rPr lang="en-US" sz="2000" b="1" dirty="0"/>
                <a:t>independent</a:t>
              </a:r>
              <a:r>
                <a:rPr lang="en-US" sz="2000" dirty="0"/>
                <a:t> AND operations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6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"Switching" things up ;))))))))))))))))))))))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35576"/>
            <a:ext cx="8763000" cy="489792"/>
          </a:xfrm>
        </p:spPr>
        <p:txBody>
          <a:bodyPr/>
          <a:lstStyle/>
          <a:p>
            <a:r>
              <a:rPr lang="en-US" dirty="0"/>
              <a:t>NOW how can we make it light up?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 rot="16200000">
            <a:off x="-567255" y="2522030"/>
            <a:ext cx="4213990" cy="1555480"/>
            <a:chOff x="1348241" y="1181100"/>
            <a:chExt cx="6119359" cy="22587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6138594" y="1660078"/>
              <a:ext cx="999067" cy="1658945"/>
            </a:xfrm>
            <a:prstGeom prst="rect">
              <a:avLst/>
            </a:prstGeom>
          </p:spPr>
        </p:pic>
        <p:pic>
          <p:nvPicPr>
            <p:cNvPr id="2050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620" y="1181100"/>
              <a:ext cx="2010833" cy="71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620" y="1963539"/>
              <a:ext cx="2010833" cy="71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1764431" y="1807151"/>
              <a:ext cx="1216554" cy="204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Elbow Connector 21"/>
            <p:cNvCxnSpPr/>
            <p:nvPr/>
          </p:nvCxnSpPr>
          <p:spPr>
            <a:xfrm rot="10800000" flipV="1">
              <a:off x="3320981" y="2696291"/>
              <a:ext cx="2743195" cy="370778"/>
            </a:xfrm>
            <a:prstGeom prst="bentConnector3">
              <a:avLst>
                <a:gd name="adj1" fmla="val -30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/>
            <p:nvPr/>
          </p:nvCxnSpPr>
          <p:spPr>
            <a:xfrm rot="5400000">
              <a:off x="3064817" y="2008602"/>
              <a:ext cx="815084" cy="302762"/>
            </a:xfrm>
            <a:prstGeom prst="bentConnector3">
              <a:avLst>
                <a:gd name="adj1" fmla="val 9778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rot="16200000" flipH="1">
              <a:off x="5291114" y="2014758"/>
              <a:ext cx="757202" cy="277880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16200000">
            <a:off x="3475331" y="2534123"/>
            <a:ext cx="4210126" cy="1527429"/>
            <a:chOff x="427691" y="3022333"/>
            <a:chExt cx="5426976" cy="196890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H="1">
              <a:off x="4596766" y="3408356"/>
              <a:ext cx="976790" cy="1539012"/>
            </a:xfrm>
            <a:prstGeom prst="rect">
              <a:avLst/>
            </a:prstGeom>
          </p:spPr>
        </p:pic>
        <p:pic>
          <p:nvPicPr>
            <p:cNvPr id="38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310" y="3022333"/>
              <a:ext cx="1752763" cy="62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790467" y="3568037"/>
              <a:ext cx="1060421" cy="17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Elbow Connector 40"/>
            <p:cNvCxnSpPr/>
            <p:nvPr/>
          </p:nvCxnSpPr>
          <p:spPr>
            <a:xfrm rot="10800000" flipV="1">
              <a:off x="2147249" y="4343064"/>
              <a:ext cx="2391133" cy="323192"/>
            </a:xfrm>
            <a:prstGeom prst="bentConnector3">
              <a:avLst>
                <a:gd name="adj1" fmla="val -30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5400000">
              <a:off x="1923962" y="3743633"/>
              <a:ext cx="710476" cy="263906"/>
            </a:xfrm>
            <a:prstGeom prst="bentConnector3">
              <a:avLst>
                <a:gd name="adj1" fmla="val 9778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rot="16200000" flipH="1">
              <a:off x="3864535" y="3748999"/>
              <a:ext cx="660023" cy="242217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337" y="3916086"/>
              <a:ext cx="1685845" cy="51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 rot="16200000">
            <a:off x="1487923" y="2603532"/>
            <a:ext cx="4158314" cy="1336799"/>
            <a:chOff x="6019800" y="3173041"/>
            <a:chExt cx="5426976" cy="1744643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H="1">
              <a:off x="10188875" y="3334806"/>
              <a:ext cx="976790" cy="1539012"/>
            </a:xfrm>
            <a:prstGeom prst="rect">
              <a:avLst/>
            </a:prstGeom>
          </p:spPr>
        </p:pic>
        <p:pic>
          <p:nvPicPr>
            <p:cNvPr id="55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055" y="3630724"/>
              <a:ext cx="1752763" cy="62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6382576" y="3494487"/>
              <a:ext cx="1060421" cy="17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Elbow Connector 56"/>
            <p:cNvCxnSpPr/>
            <p:nvPr/>
          </p:nvCxnSpPr>
          <p:spPr>
            <a:xfrm rot="10800000" flipV="1">
              <a:off x="7739358" y="4269514"/>
              <a:ext cx="2391133" cy="323192"/>
            </a:xfrm>
            <a:prstGeom prst="bentConnector3">
              <a:avLst>
                <a:gd name="adj1" fmla="val -30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5400000">
              <a:off x="7516071" y="3670083"/>
              <a:ext cx="710476" cy="263906"/>
            </a:xfrm>
            <a:prstGeom prst="bentConnector3">
              <a:avLst>
                <a:gd name="adj1" fmla="val 9778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16200000" flipH="1">
              <a:off x="9456644" y="3675449"/>
              <a:ext cx="660023" cy="242217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262" y="3173041"/>
              <a:ext cx="1685845" cy="51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925309" y="1192774"/>
            <a:ext cx="1360122" cy="4210126"/>
            <a:chOff x="6185252" y="1035964"/>
            <a:chExt cx="1360122" cy="4210126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535493" y="1035964"/>
              <a:ext cx="757771" cy="1193931"/>
            </a:xfrm>
            <a:prstGeom prst="rect">
              <a:avLst/>
            </a:prstGeom>
          </p:spPr>
        </p:pic>
        <p:pic>
          <p:nvPicPr>
            <p:cNvPr id="64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>
              <a:off x="6722724" y="3860572"/>
              <a:ext cx="822650" cy="138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Elbow Connector 64"/>
            <p:cNvCxnSpPr/>
            <p:nvPr/>
          </p:nvCxnSpPr>
          <p:spPr>
            <a:xfrm rot="5400000" flipV="1">
              <a:off x="6240407" y="2859239"/>
              <a:ext cx="1854987" cy="250725"/>
            </a:xfrm>
            <a:prstGeom prst="bentConnector3">
              <a:avLst>
                <a:gd name="adj1" fmla="val -30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/>
            <p:nvPr/>
          </p:nvCxnSpPr>
          <p:spPr>
            <a:xfrm>
              <a:off x="6404294" y="3707365"/>
              <a:ext cx="551171" cy="204732"/>
            </a:xfrm>
            <a:prstGeom prst="bentConnector3">
              <a:avLst>
                <a:gd name="adj1" fmla="val 9778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/>
            <p:nvPr/>
          </p:nvCxnSpPr>
          <p:spPr>
            <a:xfrm rot="10800000" flipH="1">
              <a:off x="6419614" y="2229895"/>
              <a:ext cx="512031" cy="187907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58786" y="2849567"/>
              <a:ext cx="1307841" cy="40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32739" y="2849567"/>
              <a:ext cx="1307841" cy="40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797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(“Logical” sum</a:t>
            </a:r>
            <a:r>
              <a:rPr lang="mr-IN" dirty="0"/>
              <a:t>…</a:t>
            </a:r>
            <a:r>
              <a:rPr lang="en-US" dirty="0"/>
              <a:t>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88973"/>
            <a:ext cx="6983676" cy="1597349"/>
          </a:xfrm>
        </p:spPr>
        <p:txBody>
          <a:bodyPr>
            <a:normAutofit/>
          </a:bodyPr>
          <a:lstStyle/>
          <a:p>
            <a:r>
              <a:rPr lang="en-US" dirty="0"/>
              <a:t>We might say </a:t>
            </a:r>
            <a:r>
              <a:rPr lang="en-US" b="1" dirty="0"/>
              <a:t>"and/or" </a:t>
            </a:r>
            <a:r>
              <a:rPr lang="en-US" dirty="0"/>
              <a:t>in English.</a:t>
            </a:r>
          </a:p>
          <a:p>
            <a:r>
              <a:rPr lang="en-US" dirty="0"/>
              <a:t>It can be written a number of ways:</a:t>
            </a:r>
          </a:p>
          <a:p>
            <a:pPr marL="342900" lvl="1" indent="0">
              <a:buNone/>
            </a:pPr>
            <a:r>
              <a:rPr lang="mr-IN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A|B  A∨B  A+B</a:t>
            </a:r>
          </a:p>
          <a:p>
            <a:r>
              <a:rPr lang="en-US" dirty="0"/>
              <a:t>If we use the </a:t>
            </a:r>
            <a:r>
              <a:rPr lang="en-US" b="1" dirty="0"/>
              <a:t>or </a:t>
            </a:r>
            <a:r>
              <a:rPr lang="en-US" dirty="0"/>
              <a:t>instruction ( | in C):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36076" y="865172"/>
          <a:ext cx="1855524" cy="312811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618508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618508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618508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371600" y="2911566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|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371600" y="3455972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1524002" y="3429726"/>
            <a:ext cx="45211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371600" y="2389172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676400" y="3989378"/>
            <a:ext cx="4553362" cy="820427"/>
            <a:chOff x="1676400" y="3861282"/>
            <a:chExt cx="4553362" cy="820427"/>
          </a:xfrm>
        </p:grpSpPr>
        <p:sp>
          <p:nvSpPr>
            <p:cNvPr id="13" name="Up Arrow 12"/>
            <p:cNvSpPr/>
            <p:nvPr/>
          </p:nvSpPr>
          <p:spPr>
            <a:xfrm>
              <a:off x="205740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257265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3087916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3603174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4118432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17"/>
            <p:cNvSpPr/>
            <p:nvPr/>
          </p:nvSpPr>
          <p:spPr>
            <a:xfrm>
              <a:off x="463369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/>
            <p:cNvSpPr/>
            <p:nvPr/>
          </p:nvSpPr>
          <p:spPr>
            <a:xfrm>
              <a:off x="514894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5664203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76400" y="4281599"/>
              <a:ext cx="4553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We did 8 </a:t>
              </a:r>
              <a:r>
                <a:rPr lang="en-US" sz="2000" b="1" dirty="0"/>
                <a:t>independent</a:t>
              </a:r>
              <a:r>
                <a:rPr lang="en-US" sz="2000" dirty="0"/>
                <a:t> OR operations.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30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1910</TotalTime>
  <Words>2467</Words>
  <Application>Microsoft Office PowerPoint</Application>
  <PresentationFormat>On-screen Show (16:10)</PresentationFormat>
  <Paragraphs>460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8" baseType="lpstr">
      <vt:lpstr>Lato</vt:lpstr>
      <vt:lpstr>Arial</vt:lpstr>
      <vt:lpstr>Calibri</vt:lpstr>
      <vt:lpstr>Lato Light</vt:lpstr>
      <vt:lpstr>Wingdings</vt:lpstr>
      <vt:lpstr>Segoe UI</vt:lpstr>
      <vt:lpstr>Trebuchet MS</vt:lpstr>
      <vt:lpstr>Lato Black</vt:lpstr>
      <vt:lpstr>Lato Hairline</vt:lpstr>
      <vt:lpstr>Calibri Light</vt:lpstr>
      <vt:lpstr>Lato Semibold</vt:lpstr>
      <vt:lpstr>DejaVu Sans</vt:lpstr>
      <vt:lpstr>Lato Heavy</vt:lpstr>
      <vt:lpstr>Consolas</vt:lpstr>
      <vt:lpstr>Marcellus SC</vt:lpstr>
      <vt:lpstr>Inconsolata</vt:lpstr>
      <vt:lpstr>Cambria Math</vt:lpstr>
      <vt:lpstr>Office Theme</vt:lpstr>
      <vt:lpstr>Data</vt:lpstr>
      <vt:lpstr>Bit Manipulation</vt:lpstr>
      <vt:lpstr>What are "bitwise" operations?</vt:lpstr>
      <vt:lpstr>The simplest operation: NOT (logical negation)</vt:lpstr>
      <vt:lpstr>Applying NOT to a whole bunch of bits</vt:lpstr>
      <vt:lpstr>Let's add some switches</vt:lpstr>
      <vt:lpstr>AND (Logical product)</vt:lpstr>
      <vt:lpstr>"Switching" things up ;))))))))))))))))))))))</vt:lpstr>
      <vt:lpstr>OR (“Logical” sum…?)</vt:lpstr>
      <vt:lpstr>Bit shifting</vt:lpstr>
      <vt:lpstr>Left-shifting in C/Java                                   (animated)</vt:lpstr>
      <vt:lpstr>&gt;_&gt; &gt;_&gt; &gt;_&gt; </vt:lpstr>
      <vt:lpstr>Shift Right (Logical)</vt:lpstr>
      <vt:lpstr>Shift Right (Arithmetic)</vt:lpstr>
      <vt:lpstr>Huh… that's weird</vt:lpstr>
      <vt:lpstr>a &lt;&lt; n == a * 2n</vt:lpstr>
      <vt:lpstr>a &gt;&gt; n == a / 2n, ish</vt:lpstr>
      <vt:lpstr>C Bitwise Operations: Summary</vt:lpstr>
      <vt:lpstr>Fractional Encoding</vt:lpstr>
      <vt:lpstr>Fixing the point</vt:lpstr>
      <vt:lpstr>A rising tide</vt:lpstr>
      <vt:lpstr>IEEE 754</vt:lpstr>
      <vt:lpstr>Binary Scientific Notation</vt:lpstr>
      <vt:lpstr>IEEE 754 Single-precision</vt:lpstr>
      <vt:lpstr>IEEE 754 Single-precision</vt:lpstr>
      <vt:lpstr>The exponent field</vt:lpstr>
      <vt:lpstr>Binary Scientific Notation (revisited)</vt:lpstr>
      <vt:lpstr>Encoding an integer as a float </vt:lpstr>
      <vt:lpstr>Other formats</vt:lpstr>
      <vt:lpstr>This could be a whole unit itself...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106</cp:revision>
  <dcterms:created xsi:type="dcterms:W3CDTF">2020-01-05T03:35:10Z</dcterms:created>
  <dcterms:modified xsi:type="dcterms:W3CDTF">2020-01-06T11:26:07Z</dcterms:modified>
</cp:coreProperties>
</file>